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76" r:id="rId3"/>
    <p:sldId id="257" r:id="rId4"/>
    <p:sldId id="258" r:id="rId5"/>
    <p:sldId id="271" r:id="rId6"/>
    <p:sldId id="275" r:id="rId7"/>
    <p:sldId id="270" r:id="rId8"/>
    <p:sldId id="277" r:id="rId9"/>
    <p:sldId id="283" r:id="rId10"/>
    <p:sldId id="261" r:id="rId11"/>
    <p:sldId id="278" r:id="rId12"/>
    <p:sldId id="264" r:id="rId13"/>
    <p:sldId id="280" r:id="rId14"/>
    <p:sldId id="285" r:id="rId15"/>
    <p:sldId id="266" r:id="rId16"/>
    <p:sldId id="284" r:id="rId17"/>
    <p:sldId id="267"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oji, Dieudonne" initials="LD" lastIdx="2" clrIdx="0">
    <p:extLst>
      <p:ext uri="{19B8F6BF-5375-455C-9EA6-DF929625EA0E}">
        <p15:presenceInfo xmlns:p15="http://schemas.microsoft.com/office/powerpoint/2012/main" userId="S-1-5-21-3791487480-1111548175-1301309645-202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A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5947" autoAdjust="0"/>
    <p:restoredTop sz="70475" autoAdjust="0"/>
  </p:normalViewPr>
  <p:slideViewPr>
    <p:cSldViewPr snapToGrid="0">
      <p:cViewPr varScale="1">
        <p:scale>
          <a:sx n="83" d="100"/>
          <a:sy n="83" d="100"/>
        </p:scale>
        <p:origin x="23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7958\Documents\External%20Relations\CdM\2017\Donn&#233;es%20stats.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07958\AppData\Roaming\Microsoft\Excel\Donn&#233;es%20stats%20(version%202).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07958\AppData\Roaming\Microsoft\Excel\Donn&#233;es%20stats%20(version%202).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Cuivre</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col"/>
        <c:grouping val="clustered"/>
        <c:varyColors val="0"/>
        <c:ser>
          <c:idx val="0"/>
          <c:order val="0"/>
          <c:tx>
            <c:strRef>
              <c:f>'Données stats'!$B$2</c:f>
              <c:strCache>
                <c:ptCount val="1"/>
                <c:pt idx="0">
                  <c:v>Production</c:v>
                </c:pt>
              </c:strCache>
            </c:strRef>
          </c:tx>
          <c:spPr>
            <a:solidFill>
              <a:schemeClr val="accent2">
                <a:lumMod val="40000"/>
                <a:lumOff val="60000"/>
              </a:schemeClr>
            </a:solidFill>
            <a:ln>
              <a:solidFill>
                <a:schemeClr val="accent2">
                  <a:lumMod val="60000"/>
                  <a:lumOff val="40000"/>
                </a:schemeClr>
              </a:solidFill>
            </a:ln>
            <a:effectLst/>
          </c:spPr>
          <c:invertIfNegative val="0"/>
          <c:cat>
            <c:strRef>
              <c:f>'Données stats'!$A$3:$A$13</c:f>
              <c:strCache>
                <c:ptCount val="11"/>
                <c:pt idx="0">
                  <c:v>2007</c:v>
                </c:pt>
                <c:pt idx="2">
                  <c:v>2009</c:v>
                </c:pt>
                <c:pt idx="4">
                  <c:v>2011</c:v>
                </c:pt>
                <c:pt idx="6">
                  <c:v>2013</c:v>
                </c:pt>
                <c:pt idx="8">
                  <c:v>2015</c:v>
                </c:pt>
                <c:pt idx="10">
                  <c:v>2017e</c:v>
                </c:pt>
              </c:strCache>
            </c:strRef>
          </c:cat>
          <c:val>
            <c:numRef>
              <c:f>'Données stats'!$B$3:$B$13</c:f>
              <c:numCache>
                <c:formatCode>General</c:formatCode>
                <c:ptCount val="11"/>
                <c:pt idx="0">
                  <c:v>185</c:v>
                </c:pt>
                <c:pt idx="1">
                  <c:v>337</c:v>
                </c:pt>
                <c:pt idx="2">
                  <c:v>310</c:v>
                </c:pt>
                <c:pt idx="3">
                  <c:v>438</c:v>
                </c:pt>
                <c:pt idx="4">
                  <c:v>499</c:v>
                </c:pt>
                <c:pt idx="5">
                  <c:v>620</c:v>
                </c:pt>
                <c:pt idx="6">
                  <c:v>915</c:v>
                </c:pt>
                <c:pt idx="7">
                  <c:v>1037</c:v>
                </c:pt>
                <c:pt idx="8">
                  <c:v>996</c:v>
                </c:pt>
                <c:pt idx="9">
                  <c:v>1022</c:v>
                </c:pt>
                <c:pt idx="10">
                  <c:v>1046</c:v>
                </c:pt>
              </c:numCache>
            </c:numRef>
          </c:val>
          <c:extLst>
            <c:ext xmlns:c16="http://schemas.microsoft.com/office/drawing/2014/chart" uri="{C3380CC4-5D6E-409C-BE32-E72D297353CC}">
              <c16:uniqueId val="{00000000-4F70-40AD-943D-7EAE2E41ECB7}"/>
            </c:ext>
          </c:extLst>
        </c:ser>
        <c:dLbls>
          <c:showLegendKey val="0"/>
          <c:showVal val="0"/>
          <c:showCatName val="0"/>
          <c:showSerName val="0"/>
          <c:showPercent val="0"/>
          <c:showBubbleSize val="0"/>
        </c:dLbls>
        <c:gapWidth val="150"/>
        <c:axId val="48556656"/>
        <c:axId val="48560816"/>
      </c:barChart>
      <c:lineChart>
        <c:grouping val="standard"/>
        <c:varyColors val="0"/>
        <c:ser>
          <c:idx val="1"/>
          <c:order val="1"/>
          <c:tx>
            <c:strRef>
              <c:f>'Données stats'!$C$2</c:f>
              <c:strCache>
                <c:ptCount val="1"/>
                <c:pt idx="0">
                  <c:v>Cours moyen</c:v>
                </c:pt>
              </c:strCache>
            </c:strRef>
          </c:tx>
          <c:spPr>
            <a:ln w="28575" cap="rnd">
              <a:solidFill>
                <a:schemeClr val="accent2"/>
              </a:solidFill>
              <a:round/>
            </a:ln>
            <a:effectLst/>
          </c:spPr>
          <c:marker>
            <c:symbol val="none"/>
          </c:marker>
          <c:cat>
            <c:strRef>
              <c:f>'Données stats'!$A$3:$A$13</c:f>
              <c:strCache>
                <c:ptCount val="11"/>
                <c:pt idx="0">
                  <c:v>2007</c:v>
                </c:pt>
                <c:pt idx="2">
                  <c:v>2009</c:v>
                </c:pt>
                <c:pt idx="4">
                  <c:v>2011</c:v>
                </c:pt>
                <c:pt idx="6">
                  <c:v>2013</c:v>
                </c:pt>
                <c:pt idx="8">
                  <c:v>2015</c:v>
                </c:pt>
                <c:pt idx="10">
                  <c:v>2017e</c:v>
                </c:pt>
              </c:strCache>
            </c:strRef>
          </c:cat>
          <c:val>
            <c:numRef>
              <c:f>'Données stats'!$C$3:$C$13</c:f>
              <c:numCache>
                <c:formatCode>General</c:formatCode>
                <c:ptCount val="11"/>
                <c:pt idx="0">
                  <c:v>7119</c:v>
                </c:pt>
                <c:pt idx="1">
                  <c:v>6918</c:v>
                </c:pt>
                <c:pt idx="2">
                  <c:v>5224</c:v>
                </c:pt>
                <c:pt idx="3">
                  <c:v>7881</c:v>
                </c:pt>
                <c:pt idx="4">
                  <c:v>8823</c:v>
                </c:pt>
                <c:pt idx="5">
                  <c:v>7953</c:v>
                </c:pt>
                <c:pt idx="6">
                  <c:v>7373</c:v>
                </c:pt>
                <c:pt idx="7">
                  <c:v>6984</c:v>
                </c:pt>
                <c:pt idx="8">
                  <c:v>5469</c:v>
                </c:pt>
                <c:pt idx="9">
                  <c:v>4871</c:v>
                </c:pt>
                <c:pt idx="10">
                  <c:v>5821</c:v>
                </c:pt>
              </c:numCache>
            </c:numRef>
          </c:val>
          <c:smooth val="0"/>
          <c:extLst>
            <c:ext xmlns:c16="http://schemas.microsoft.com/office/drawing/2014/chart" uri="{C3380CC4-5D6E-409C-BE32-E72D297353CC}">
              <c16:uniqueId val="{00000001-4F70-40AD-943D-7EAE2E41ECB7}"/>
            </c:ext>
          </c:extLst>
        </c:ser>
        <c:dLbls>
          <c:showLegendKey val="0"/>
          <c:showVal val="0"/>
          <c:showCatName val="0"/>
          <c:showSerName val="0"/>
          <c:showPercent val="0"/>
          <c:showBubbleSize val="0"/>
        </c:dLbls>
        <c:marker val="1"/>
        <c:smooth val="0"/>
        <c:axId val="48551664"/>
        <c:axId val="48553744"/>
      </c:lineChart>
      <c:catAx>
        <c:axId val="4855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8560816"/>
        <c:crosses val="autoZero"/>
        <c:auto val="1"/>
        <c:lblAlgn val="ctr"/>
        <c:lblOffset val="100"/>
        <c:noMultiLvlLbl val="0"/>
      </c:catAx>
      <c:valAx>
        <c:axId val="4856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8556656"/>
        <c:crosses val="autoZero"/>
        <c:crossBetween val="between"/>
      </c:valAx>
      <c:valAx>
        <c:axId val="4855374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8551664"/>
        <c:crosses val="max"/>
        <c:crossBetween val="between"/>
      </c:valAx>
      <c:catAx>
        <c:axId val="48551664"/>
        <c:scaling>
          <c:orientation val="minMax"/>
        </c:scaling>
        <c:delete val="1"/>
        <c:axPos val="b"/>
        <c:numFmt formatCode="General" sourceLinked="1"/>
        <c:majorTickMark val="none"/>
        <c:minorTickMark val="none"/>
        <c:tickLblPos val="nextTo"/>
        <c:crossAx val="48553744"/>
        <c:crosses val="autoZero"/>
        <c:auto val="1"/>
        <c:lblAlgn val="ctr"/>
        <c:lblOffset val="100"/>
        <c:noMultiLvlLbl val="0"/>
      </c:catAx>
      <c:spPr>
        <a:noFill/>
        <a:ln>
          <a:noFill/>
        </a:ln>
        <a:effectLst/>
      </c:spPr>
    </c:plotArea>
    <c:legend>
      <c:legendPos val="b"/>
      <c:layout>
        <c:manualLayout>
          <c:xMode val="edge"/>
          <c:yMode val="edge"/>
          <c:x val="0.23687685914260717"/>
          <c:y val="0.12950714494021578"/>
          <c:w val="0.4818018372703412"/>
          <c:h val="6.058699927466331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Cobalt</a:t>
            </a:r>
          </a:p>
        </c:rich>
      </c:tx>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col"/>
        <c:grouping val="clustered"/>
        <c:varyColors val="0"/>
        <c:ser>
          <c:idx val="0"/>
          <c:order val="0"/>
          <c:tx>
            <c:strRef>
              <c:f>'Données stats'!$B$18</c:f>
              <c:strCache>
                <c:ptCount val="1"/>
                <c:pt idx="0">
                  <c:v>Production</c:v>
                </c:pt>
              </c:strCache>
            </c:strRef>
          </c:tx>
          <c:spPr>
            <a:solidFill>
              <a:schemeClr val="accent6">
                <a:lumMod val="40000"/>
                <a:lumOff val="60000"/>
              </a:schemeClr>
            </a:solidFill>
            <a:ln>
              <a:noFill/>
            </a:ln>
            <a:effectLst/>
          </c:spPr>
          <c:invertIfNegative val="0"/>
          <c:cat>
            <c:strRef>
              <c:f>'Données stats'!$A$19:$A$29</c:f>
              <c:strCache>
                <c:ptCount val="11"/>
                <c:pt idx="0">
                  <c:v>2007</c:v>
                </c:pt>
                <c:pt idx="2">
                  <c:v>2009</c:v>
                </c:pt>
                <c:pt idx="4">
                  <c:v>2011</c:v>
                </c:pt>
                <c:pt idx="6">
                  <c:v>2013</c:v>
                </c:pt>
                <c:pt idx="8">
                  <c:v>2015</c:v>
                </c:pt>
                <c:pt idx="10">
                  <c:v>2017e</c:v>
                </c:pt>
              </c:strCache>
            </c:strRef>
          </c:cat>
          <c:val>
            <c:numRef>
              <c:f>'Données stats'!$B$19:$B$29</c:f>
              <c:numCache>
                <c:formatCode>General</c:formatCode>
                <c:ptCount val="11"/>
                <c:pt idx="0">
                  <c:v>25.3</c:v>
                </c:pt>
                <c:pt idx="1">
                  <c:v>42.5</c:v>
                </c:pt>
                <c:pt idx="2">
                  <c:v>56.1</c:v>
                </c:pt>
                <c:pt idx="3">
                  <c:v>68.099999999999994</c:v>
                </c:pt>
                <c:pt idx="4">
                  <c:v>67.599999999999994</c:v>
                </c:pt>
                <c:pt idx="5">
                  <c:v>61.6</c:v>
                </c:pt>
                <c:pt idx="6">
                  <c:v>58.8</c:v>
                </c:pt>
                <c:pt idx="7">
                  <c:v>66.900000000000006</c:v>
                </c:pt>
                <c:pt idx="8">
                  <c:v>69.3</c:v>
                </c:pt>
                <c:pt idx="9">
                  <c:v>64</c:v>
                </c:pt>
                <c:pt idx="10">
                  <c:v>66.5</c:v>
                </c:pt>
              </c:numCache>
            </c:numRef>
          </c:val>
          <c:extLst>
            <c:ext xmlns:c16="http://schemas.microsoft.com/office/drawing/2014/chart" uri="{C3380CC4-5D6E-409C-BE32-E72D297353CC}">
              <c16:uniqueId val="{00000000-976D-4B26-B716-14D4E272B7CD}"/>
            </c:ext>
          </c:extLst>
        </c:ser>
        <c:dLbls>
          <c:showLegendKey val="0"/>
          <c:showVal val="0"/>
          <c:showCatName val="0"/>
          <c:showSerName val="0"/>
          <c:showPercent val="0"/>
          <c:showBubbleSize val="0"/>
        </c:dLbls>
        <c:gapWidth val="150"/>
        <c:axId val="160125104"/>
        <c:axId val="99709888"/>
      </c:barChart>
      <c:lineChart>
        <c:grouping val="standard"/>
        <c:varyColors val="0"/>
        <c:ser>
          <c:idx val="1"/>
          <c:order val="1"/>
          <c:tx>
            <c:strRef>
              <c:f>'Données stats'!$C$18</c:f>
              <c:strCache>
                <c:ptCount val="1"/>
                <c:pt idx="0">
                  <c:v>Cours moyen</c:v>
                </c:pt>
              </c:strCache>
            </c:strRef>
          </c:tx>
          <c:spPr>
            <a:ln w="28575" cap="rnd">
              <a:solidFill>
                <a:schemeClr val="accent6">
                  <a:lumMod val="75000"/>
                </a:schemeClr>
              </a:solidFill>
              <a:round/>
            </a:ln>
            <a:effectLst/>
          </c:spPr>
          <c:marker>
            <c:symbol val="none"/>
          </c:marker>
          <c:cat>
            <c:strRef>
              <c:f>'Données stats'!$A$19:$A$29</c:f>
              <c:strCache>
                <c:ptCount val="11"/>
                <c:pt idx="0">
                  <c:v>2007</c:v>
                </c:pt>
                <c:pt idx="2">
                  <c:v>2009</c:v>
                </c:pt>
                <c:pt idx="4">
                  <c:v>2011</c:v>
                </c:pt>
                <c:pt idx="6">
                  <c:v>2013</c:v>
                </c:pt>
                <c:pt idx="8">
                  <c:v>2015</c:v>
                </c:pt>
                <c:pt idx="10">
                  <c:v>2017e</c:v>
                </c:pt>
              </c:strCache>
            </c:strRef>
          </c:cat>
          <c:val>
            <c:numRef>
              <c:f>'Données stats'!$C$19:$C$29</c:f>
              <c:numCache>
                <c:formatCode>General</c:formatCode>
                <c:ptCount val="11"/>
                <c:pt idx="0">
                  <c:v>63625</c:v>
                </c:pt>
                <c:pt idx="1">
                  <c:v>81306</c:v>
                </c:pt>
                <c:pt idx="2">
                  <c:v>36553</c:v>
                </c:pt>
                <c:pt idx="3">
                  <c:v>36365</c:v>
                </c:pt>
                <c:pt idx="4">
                  <c:v>36244</c:v>
                </c:pt>
                <c:pt idx="5">
                  <c:v>28931</c:v>
                </c:pt>
                <c:pt idx="6">
                  <c:v>27105</c:v>
                </c:pt>
                <c:pt idx="7">
                  <c:v>30644</c:v>
                </c:pt>
                <c:pt idx="8">
                  <c:v>28397</c:v>
                </c:pt>
                <c:pt idx="9">
                  <c:v>25463</c:v>
                </c:pt>
                <c:pt idx="10">
                  <c:v>51692</c:v>
                </c:pt>
              </c:numCache>
            </c:numRef>
          </c:val>
          <c:smooth val="0"/>
          <c:extLst>
            <c:ext xmlns:c16="http://schemas.microsoft.com/office/drawing/2014/chart" uri="{C3380CC4-5D6E-409C-BE32-E72D297353CC}">
              <c16:uniqueId val="{00000001-976D-4B26-B716-14D4E272B7CD}"/>
            </c:ext>
          </c:extLst>
        </c:ser>
        <c:dLbls>
          <c:showLegendKey val="0"/>
          <c:showVal val="0"/>
          <c:showCatName val="0"/>
          <c:showSerName val="0"/>
          <c:showPercent val="0"/>
          <c:showBubbleSize val="0"/>
        </c:dLbls>
        <c:marker val="1"/>
        <c:smooth val="0"/>
        <c:axId val="99705728"/>
        <c:axId val="99703232"/>
      </c:lineChart>
      <c:catAx>
        <c:axId val="16012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99709888"/>
        <c:crosses val="autoZero"/>
        <c:auto val="1"/>
        <c:lblAlgn val="ctr"/>
        <c:lblOffset val="100"/>
        <c:noMultiLvlLbl val="0"/>
      </c:catAx>
      <c:valAx>
        <c:axId val="9970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60125104"/>
        <c:crosses val="autoZero"/>
        <c:crossBetween val="between"/>
      </c:valAx>
      <c:valAx>
        <c:axId val="9970323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99705728"/>
        <c:crosses val="max"/>
        <c:crossBetween val="between"/>
      </c:valAx>
      <c:catAx>
        <c:axId val="99705728"/>
        <c:scaling>
          <c:orientation val="minMax"/>
        </c:scaling>
        <c:delete val="1"/>
        <c:axPos val="b"/>
        <c:numFmt formatCode="General" sourceLinked="1"/>
        <c:majorTickMark val="none"/>
        <c:minorTickMark val="none"/>
        <c:tickLblPos val="nextTo"/>
        <c:crossAx val="99703232"/>
        <c:crosses val="autoZero"/>
        <c:auto val="1"/>
        <c:lblAlgn val="ctr"/>
        <c:lblOffset val="100"/>
        <c:noMultiLvlLbl val="0"/>
      </c:catAx>
      <c:spPr>
        <a:noFill/>
        <a:ln>
          <a:noFill/>
        </a:ln>
        <a:effectLst/>
      </c:spPr>
    </c:plotArea>
    <c:legend>
      <c:legendPos val="b"/>
      <c:layout>
        <c:manualLayout>
          <c:xMode val="edge"/>
          <c:yMode val="edge"/>
          <c:x val="0.25703312409734236"/>
          <c:y val="0.11915467256302553"/>
          <c:w val="0.4818018372703412"/>
          <c:h val="7.384040536599591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Or (industriel)</a:t>
            </a:r>
          </a:p>
        </c:rich>
      </c:tx>
      <c:layout>
        <c:manualLayout>
          <c:xMode val="edge"/>
          <c:yMode val="edge"/>
          <c:x val="0.35447222222222224"/>
          <c:y val="2.7777777777777776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10073665791776028"/>
          <c:y val="0.1763888888888889"/>
          <c:w val="0.79576290463692034"/>
          <c:h val="0.62949292796733747"/>
        </c:manualLayout>
      </c:layout>
      <c:barChart>
        <c:barDir val="col"/>
        <c:grouping val="clustered"/>
        <c:varyColors val="0"/>
        <c:ser>
          <c:idx val="0"/>
          <c:order val="0"/>
          <c:tx>
            <c:strRef>
              <c:f>'Données stats'!$B$33</c:f>
              <c:strCache>
                <c:ptCount val="1"/>
                <c:pt idx="0">
                  <c:v>Production</c:v>
                </c:pt>
              </c:strCache>
            </c:strRef>
          </c:tx>
          <c:spPr>
            <a:solidFill>
              <a:schemeClr val="accent4">
                <a:lumMod val="40000"/>
                <a:lumOff val="60000"/>
              </a:schemeClr>
            </a:solidFill>
            <a:ln>
              <a:noFill/>
            </a:ln>
            <a:effectLst/>
          </c:spPr>
          <c:invertIfNegative val="0"/>
          <c:cat>
            <c:strRef>
              <c:f>'Données stats'!$A$34:$A$44</c:f>
              <c:strCache>
                <c:ptCount val="11"/>
                <c:pt idx="0">
                  <c:v>2007</c:v>
                </c:pt>
                <c:pt idx="2">
                  <c:v>2009</c:v>
                </c:pt>
                <c:pt idx="4">
                  <c:v>2011</c:v>
                </c:pt>
                <c:pt idx="6">
                  <c:v>2013</c:v>
                </c:pt>
                <c:pt idx="8">
                  <c:v>2015</c:v>
                </c:pt>
                <c:pt idx="10">
                  <c:v>2017e</c:v>
                </c:pt>
              </c:strCache>
            </c:strRef>
          </c:cat>
          <c:val>
            <c:numRef>
              <c:f>'Données stats'!$B$34:$B$44</c:f>
              <c:numCache>
                <c:formatCode>General</c:formatCode>
                <c:ptCount val="11"/>
                <c:pt idx="0">
                  <c:v>0</c:v>
                </c:pt>
                <c:pt idx="1">
                  <c:v>0</c:v>
                </c:pt>
                <c:pt idx="2">
                  <c:v>0</c:v>
                </c:pt>
                <c:pt idx="3">
                  <c:v>0</c:v>
                </c:pt>
                <c:pt idx="4">
                  <c:v>309</c:v>
                </c:pt>
                <c:pt idx="5">
                  <c:v>2813</c:v>
                </c:pt>
                <c:pt idx="6">
                  <c:v>6149</c:v>
                </c:pt>
                <c:pt idx="7">
                  <c:v>19568</c:v>
                </c:pt>
                <c:pt idx="8">
                  <c:v>25516</c:v>
                </c:pt>
                <c:pt idx="9">
                  <c:v>22648</c:v>
                </c:pt>
                <c:pt idx="10">
                  <c:v>23292</c:v>
                </c:pt>
              </c:numCache>
            </c:numRef>
          </c:val>
          <c:extLst>
            <c:ext xmlns:c16="http://schemas.microsoft.com/office/drawing/2014/chart" uri="{C3380CC4-5D6E-409C-BE32-E72D297353CC}">
              <c16:uniqueId val="{00000000-838E-47C1-83DB-BB71237FD01A}"/>
            </c:ext>
          </c:extLst>
        </c:ser>
        <c:dLbls>
          <c:showLegendKey val="0"/>
          <c:showVal val="0"/>
          <c:showCatName val="0"/>
          <c:showSerName val="0"/>
          <c:showPercent val="0"/>
          <c:showBubbleSize val="0"/>
        </c:dLbls>
        <c:gapWidth val="150"/>
        <c:axId val="402146016"/>
        <c:axId val="402148928"/>
      </c:barChart>
      <c:lineChart>
        <c:grouping val="standard"/>
        <c:varyColors val="0"/>
        <c:ser>
          <c:idx val="1"/>
          <c:order val="1"/>
          <c:tx>
            <c:strRef>
              <c:f>'Données stats'!$C$33</c:f>
              <c:strCache>
                <c:ptCount val="1"/>
                <c:pt idx="0">
                  <c:v>Cours moyen</c:v>
                </c:pt>
              </c:strCache>
            </c:strRef>
          </c:tx>
          <c:spPr>
            <a:ln w="28575" cap="rnd">
              <a:solidFill>
                <a:schemeClr val="accent4">
                  <a:lumMod val="75000"/>
                </a:schemeClr>
              </a:solidFill>
              <a:round/>
            </a:ln>
            <a:effectLst/>
          </c:spPr>
          <c:marker>
            <c:symbol val="none"/>
          </c:marker>
          <c:cat>
            <c:strRef>
              <c:f>'Données stats'!$A$34:$A$44</c:f>
              <c:strCache>
                <c:ptCount val="11"/>
                <c:pt idx="0">
                  <c:v>2007</c:v>
                </c:pt>
                <c:pt idx="2">
                  <c:v>2009</c:v>
                </c:pt>
                <c:pt idx="4">
                  <c:v>2011</c:v>
                </c:pt>
                <c:pt idx="6">
                  <c:v>2013</c:v>
                </c:pt>
                <c:pt idx="8">
                  <c:v>2015</c:v>
                </c:pt>
                <c:pt idx="10">
                  <c:v>2017e</c:v>
                </c:pt>
              </c:strCache>
            </c:strRef>
          </c:cat>
          <c:val>
            <c:numRef>
              <c:f>'Données stats'!$C$34:$C$44</c:f>
              <c:numCache>
                <c:formatCode>General</c:formatCode>
                <c:ptCount val="11"/>
                <c:pt idx="1">
                  <c:v>872</c:v>
                </c:pt>
                <c:pt idx="2">
                  <c:v>974</c:v>
                </c:pt>
                <c:pt idx="3">
                  <c:v>1227</c:v>
                </c:pt>
                <c:pt idx="4">
                  <c:v>1573</c:v>
                </c:pt>
                <c:pt idx="5">
                  <c:v>1669</c:v>
                </c:pt>
                <c:pt idx="6">
                  <c:v>1411</c:v>
                </c:pt>
                <c:pt idx="7">
                  <c:v>1265</c:v>
                </c:pt>
                <c:pt idx="8">
                  <c:v>1152</c:v>
                </c:pt>
                <c:pt idx="9">
                  <c:v>1249</c:v>
                </c:pt>
                <c:pt idx="10">
                  <c:v>1253</c:v>
                </c:pt>
              </c:numCache>
            </c:numRef>
          </c:val>
          <c:smooth val="0"/>
          <c:extLst>
            <c:ext xmlns:c16="http://schemas.microsoft.com/office/drawing/2014/chart" uri="{C3380CC4-5D6E-409C-BE32-E72D297353CC}">
              <c16:uniqueId val="{00000001-838E-47C1-83DB-BB71237FD01A}"/>
            </c:ext>
          </c:extLst>
        </c:ser>
        <c:dLbls>
          <c:showLegendKey val="0"/>
          <c:showVal val="0"/>
          <c:showCatName val="0"/>
          <c:showSerName val="0"/>
          <c:showPercent val="0"/>
          <c:showBubbleSize val="0"/>
        </c:dLbls>
        <c:marker val="1"/>
        <c:smooth val="0"/>
        <c:axId val="402143520"/>
        <c:axId val="402147264"/>
      </c:lineChart>
      <c:catAx>
        <c:axId val="4021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48928"/>
        <c:crosses val="autoZero"/>
        <c:auto val="1"/>
        <c:lblAlgn val="ctr"/>
        <c:lblOffset val="100"/>
        <c:noMultiLvlLbl val="0"/>
      </c:catAx>
      <c:valAx>
        <c:axId val="40214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46016"/>
        <c:crosses val="autoZero"/>
        <c:crossBetween val="between"/>
      </c:valAx>
      <c:valAx>
        <c:axId val="40214726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43520"/>
        <c:crosses val="max"/>
        <c:crossBetween val="between"/>
      </c:valAx>
      <c:catAx>
        <c:axId val="402143520"/>
        <c:scaling>
          <c:orientation val="minMax"/>
        </c:scaling>
        <c:delete val="1"/>
        <c:axPos val="b"/>
        <c:numFmt formatCode="General" sourceLinked="1"/>
        <c:majorTickMark val="none"/>
        <c:minorTickMark val="none"/>
        <c:tickLblPos val="nextTo"/>
        <c:crossAx val="402147264"/>
        <c:crosses val="autoZero"/>
        <c:auto val="1"/>
        <c:lblAlgn val="ctr"/>
        <c:lblOffset val="100"/>
        <c:noMultiLvlLbl val="0"/>
      </c:catAx>
      <c:spPr>
        <a:noFill/>
        <a:ln>
          <a:noFill/>
        </a:ln>
        <a:effectLst/>
      </c:spPr>
    </c:plotArea>
    <c:legend>
      <c:legendPos val="b"/>
      <c:layout>
        <c:manualLayout>
          <c:xMode val="edge"/>
          <c:yMode val="edge"/>
          <c:x val="0.29089557348656742"/>
          <c:y val="0.10953196136874695"/>
          <c:w val="0.4818018372703412"/>
          <c:h val="6.146253394626249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smtClean="0"/>
              <a:t>  </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col"/>
        <c:grouping val="clustered"/>
        <c:varyColors val="0"/>
        <c:ser>
          <c:idx val="0"/>
          <c:order val="0"/>
          <c:tx>
            <c:strRef>
              <c:f>'Données stats'!$B$57:$B$58</c:f>
              <c:strCache>
                <c:ptCount val="2"/>
                <c:pt idx="0">
                  <c:v>Diamant</c:v>
                </c:pt>
                <c:pt idx="1">
                  <c:v>Production</c:v>
                </c:pt>
              </c:strCache>
            </c:strRef>
          </c:tx>
          <c:spPr>
            <a:solidFill>
              <a:schemeClr val="accent5">
                <a:lumMod val="40000"/>
                <a:lumOff val="60000"/>
              </a:schemeClr>
            </a:solidFill>
            <a:ln>
              <a:noFill/>
            </a:ln>
            <a:effectLst/>
          </c:spPr>
          <c:invertIfNegative val="0"/>
          <c:cat>
            <c:strRef>
              <c:f>'Données stats'!$A$59:$A$69</c:f>
              <c:strCache>
                <c:ptCount val="11"/>
                <c:pt idx="0">
                  <c:v>2007</c:v>
                </c:pt>
                <c:pt idx="2">
                  <c:v>2009</c:v>
                </c:pt>
                <c:pt idx="4">
                  <c:v>2011</c:v>
                </c:pt>
                <c:pt idx="6">
                  <c:v>2013</c:v>
                </c:pt>
                <c:pt idx="8">
                  <c:v>2015</c:v>
                </c:pt>
                <c:pt idx="10">
                  <c:v>2017e</c:v>
                </c:pt>
              </c:strCache>
            </c:strRef>
          </c:cat>
          <c:val>
            <c:numRef>
              <c:f>'Données stats'!$B$59:$B$69</c:f>
              <c:numCache>
                <c:formatCode>General</c:formatCode>
                <c:ptCount val="11"/>
                <c:pt idx="0">
                  <c:v>28.5</c:v>
                </c:pt>
                <c:pt idx="1">
                  <c:v>33.4</c:v>
                </c:pt>
                <c:pt idx="2">
                  <c:v>21.3</c:v>
                </c:pt>
                <c:pt idx="3">
                  <c:v>20.2</c:v>
                </c:pt>
                <c:pt idx="4">
                  <c:v>19.2</c:v>
                </c:pt>
                <c:pt idx="5">
                  <c:v>21.5</c:v>
                </c:pt>
                <c:pt idx="6">
                  <c:v>17.8</c:v>
                </c:pt>
                <c:pt idx="7">
                  <c:v>16.7</c:v>
                </c:pt>
                <c:pt idx="8">
                  <c:v>17.2</c:v>
                </c:pt>
                <c:pt idx="9">
                  <c:v>14.7</c:v>
                </c:pt>
                <c:pt idx="10">
                  <c:v>20.100000000000001</c:v>
                </c:pt>
              </c:numCache>
            </c:numRef>
          </c:val>
          <c:extLst>
            <c:ext xmlns:c16="http://schemas.microsoft.com/office/drawing/2014/chart" uri="{C3380CC4-5D6E-409C-BE32-E72D297353CC}">
              <c16:uniqueId val="{00000000-35C8-4CCE-B57E-732DAEA8B1F0}"/>
            </c:ext>
          </c:extLst>
        </c:ser>
        <c:dLbls>
          <c:showLegendKey val="0"/>
          <c:showVal val="0"/>
          <c:showCatName val="0"/>
          <c:showSerName val="0"/>
          <c:showPercent val="0"/>
          <c:showBubbleSize val="0"/>
        </c:dLbls>
        <c:gapWidth val="150"/>
        <c:axId val="402134368"/>
        <c:axId val="402134784"/>
      </c:barChart>
      <c:lineChart>
        <c:grouping val="standard"/>
        <c:varyColors val="0"/>
        <c:ser>
          <c:idx val="1"/>
          <c:order val="1"/>
          <c:tx>
            <c:strRef>
              <c:f>'Données stats'!$C$57:$C$58</c:f>
              <c:strCache>
                <c:ptCount val="2"/>
                <c:pt idx="0">
                  <c:v>Diamant</c:v>
                </c:pt>
                <c:pt idx="1">
                  <c:v>Production</c:v>
                </c:pt>
              </c:strCache>
            </c:strRef>
          </c:tx>
          <c:spPr>
            <a:ln w="28575" cap="rnd">
              <a:solidFill>
                <a:schemeClr val="accent2"/>
              </a:solidFill>
              <a:round/>
            </a:ln>
            <a:effectLst/>
          </c:spPr>
          <c:marker>
            <c:symbol val="none"/>
          </c:marker>
          <c:cat>
            <c:strRef>
              <c:f>'Données stats'!$A$59:$A$69</c:f>
              <c:strCache>
                <c:ptCount val="11"/>
                <c:pt idx="0">
                  <c:v>2007</c:v>
                </c:pt>
                <c:pt idx="2">
                  <c:v>2009</c:v>
                </c:pt>
                <c:pt idx="4">
                  <c:v>2011</c:v>
                </c:pt>
                <c:pt idx="6">
                  <c:v>2013</c:v>
                </c:pt>
                <c:pt idx="8">
                  <c:v>2015</c:v>
                </c:pt>
                <c:pt idx="10">
                  <c:v>2017e</c:v>
                </c:pt>
              </c:strCache>
            </c:strRef>
          </c:cat>
          <c:val>
            <c:numRef>
              <c:f>'Données stats'!$C$59:$C$69</c:f>
              <c:numCache>
                <c:formatCode>General</c:formatCode>
                <c:ptCount val="11"/>
              </c:numCache>
            </c:numRef>
          </c:val>
          <c:smooth val="0"/>
          <c:extLst>
            <c:ext xmlns:c16="http://schemas.microsoft.com/office/drawing/2014/chart" uri="{C3380CC4-5D6E-409C-BE32-E72D297353CC}">
              <c16:uniqueId val="{00000001-35C8-4CCE-B57E-732DAEA8B1F0}"/>
            </c:ext>
          </c:extLst>
        </c:ser>
        <c:dLbls>
          <c:showLegendKey val="0"/>
          <c:showVal val="0"/>
          <c:showCatName val="0"/>
          <c:showSerName val="0"/>
          <c:showPercent val="0"/>
          <c:showBubbleSize val="0"/>
        </c:dLbls>
        <c:marker val="1"/>
        <c:smooth val="0"/>
        <c:axId val="402140608"/>
        <c:axId val="402136448"/>
      </c:lineChart>
      <c:catAx>
        <c:axId val="40213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34784"/>
        <c:crosses val="autoZero"/>
        <c:auto val="1"/>
        <c:lblAlgn val="ctr"/>
        <c:lblOffset val="100"/>
        <c:noMultiLvlLbl val="0"/>
      </c:catAx>
      <c:valAx>
        <c:axId val="40213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34368"/>
        <c:crosses val="autoZero"/>
        <c:crossBetween val="between"/>
      </c:valAx>
      <c:valAx>
        <c:axId val="40213644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40608"/>
        <c:crosses val="max"/>
        <c:crossBetween val="between"/>
      </c:valAx>
      <c:catAx>
        <c:axId val="402140608"/>
        <c:scaling>
          <c:orientation val="minMax"/>
        </c:scaling>
        <c:delete val="1"/>
        <c:axPos val="b"/>
        <c:numFmt formatCode="General" sourceLinked="1"/>
        <c:majorTickMark val="none"/>
        <c:minorTickMark val="none"/>
        <c:tickLblPos val="nextTo"/>
        <c:crossAx val="40213644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33746936310645714"/>
          <c:y val="0.11495625016939118"/>
          <c:w val="0.41985594215040073"/>
          <c:h val="7.384040536599591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Zinc</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col"/>
        <c:grouping val="clustered"/>
        <c:varyColors val="0"/>
        <c:ser>
          <c:idx val="0"/>
          <c:order val="0"/>
          <c:tx>
            <c:strRef>
              <c:f>'Données stats'!$B$78</c:f>
              <c:strCache>
                <c:ptCount val="1"/>
                <c:pt idx="0">
                  <c:v>Production</c:v>
                </c:pt>
              </c:strCache>
            </c:strRef>
          </c:tx>
          <c:spPr>
            <a:solidFill>
              <a:schemeClr val="bg2">
                <a:lumMod val="75000"/>
              </a:schemeClr>
            </a:solidFill>
            <a:ln>
              <a:noFill/>
            </a:ln>
            <a:effectLst/>
          </c:spPr>
          <c:invertIfNegative val="0"/>
          <c:cat>
            <c:strRef>
              <c:f>'Données stats'!$A$79:$A$89</c:f>
              <c:strCache>
                <c:ptCount val="11"/>
                <c:pt idx="0">
                  <c:v>2007</c:v>
                </c:pt>
                <c:pt idx="2">
                  <c:v>2009</c:v>
                </c:pt>
                <c:pt idx="4">
                  <c:v>2011</c:v>
                </c:pt>
                <c:pt idx="6">
                  <c:v>2013</c:v>
                </c:pt>
                <c:pt idx="8">
                  <c:v>2015</c:v>
                </c:pt>
                <c:pt idx="10">
                  <c:v>2017e</c:v>
                </c:pt>
              </c:strCache>
            </c:strRef>
          </c:cat>
          <c:val>
            <c:numRef>
              <c:f>'Données stats'!$B$79:$B$89</c:f>
              <c:numCache>
                <c:formatCode>General</c:formatCode>
                <c:ptCount val="11"/>
                <c:pt idx="0">
                  <c:v>14939</c:v>
                </c:pt>
                <c:pt idx="1">
                  <c:v>15318</c:v>
                </c:pt>
                <c:pt idx="2">
                  <c:v>13765</c:v>
                </c:pt>
                <c:pt idx="3">
                  <c:v>10362</c:v>
                </c:pt>
                <c:pt idx="4">
                  <c:v>14944</c:v>
                </c:pt>
                <c:pt idx="5">
                  <c:v>11571</c:v>
                </c:pt>
                <c:pt idx="6">
                  <c:v>12806</c:v>
                </c:pt>
                <c:pt idx="7">
                  <c:v>14584</c:v>
                </c:pt>
                <c:pt idx="8">
                  <c:v>14193</c:v>
                </c:pt>
                <c:pt idx="9">
                  <c:v>11650</c:v>
                </c:pt>
                <c:pt idx="10">
                  <c:v>15132</c:v>
                </c:pt>
              </c:numCache>
            </c:numRef>
          </c:val>
          <c:extLst>
            <c:ext xmlns:c16="http://schemas.microsoft.com/office/drawing/2014/chart" uri="{C3380CC4-5D6E-409C-BE32-E72D297353CC}">
              <c16:uniqueId val="{00000000-A247-4CEE-BEFD-943AEFE66BC3}"/>
            </c:ext>
          </c:extLst>
        </c:ser>
        <c:dLbls>
          <c:showLegendKey val="0"/>
          <c:showVal val="0"/>
          <c:showCatName val="0"/>
          <c:showSerName val="0"/>
          <c:showPercent val="0"/>
          <c:showBubbleSize val="0"/>
        </c:dLbls>
        <c:gapWidth val="150"/>
        <c:axId val="415565536"/>
        <c:axId val="415574688"/>
      </c:barChart>
      <c:lineChart>
        <c:grouping val="standard"/>
        <c:varyColors val="0"/>
        <c:ser>
          <c:idx val="1"/>
          <c:order val="1"/>
          <c:tx>
            <c:strRef>
              <c:f>'Données stats'!$C$78</c:f>
              <c:strCache>
                <c:ptCount val="1"/>
                <c:pt idx="0">
                  <c:v>Cours moyen</c:v>
                </c:pt>
              </c:strCache>
            </c:strRef>
          </c:tx>
          <c:spPr>
            <a:ln w="28575" cap="rnd">
              <a:solidFill>
                <a:schemeClr val="tx1">
                  <a:lumMod val="75000"/>
                  <a:lumOff val="25000"/>
                </a:schemeClr>
              </a:solidFill>
              <a:round/>
            </a:ln>
            <a:effectLst/>
          </c:spPr>
          <c:marker>
            <c:symbol val="none"/>
          </c:marker>
          <c:cat>
            <c:strRef>
              <c:f>'Données stats'!$A$79:$A$89</c:f>
              <c:strCache>
                <c:ptCount val="11"/>
                <c:pt idx="0">
                  <c:v>2007</c:v>
                </c:pt>
                <c:pt idx="2">
                  <c:v>2009</c:v>
                </c:pt>
                <c:pt idx="4">
                  <c:v>2011</c:v>
                </c:pt>
                <c:pt idx="6">
                  <c:v>2013</c:v>
                </c:pt>
                <c:pt idx="8">
                  <c:v>2015</c:v>
                </c:pt>
                <c:pt idx="10">
                  <c:v>2017e</c:v>
                </c:pt>
              </c:strCache>
            </c:strRef>
          </c:cat>
          <c:val>
            <c:numRef>
              <c:f>'Données stats'!$C$79:$C$89</c:f>
              <c:numCache>
                <c:formatCode>General</c:formatCode>
                <c:ptCount val="11"/>
                <c:pt idx="1">
                  <c:v>1901</c:v>
                </c:pt>
                <c:pt idx="2">
                  <c:v>1689</c:v>
                </c:pt>
                <c:pt idx="3">
                  <c:v>2185</c:v>
                </c:pt>
                <c:pt idx="4">
                  <c:v>2212</c:v>
                </c:pt>
                <c:pt idx="5">
                  <c:v>1965</c:v>
                </c:pt>
                <c:pt idx="6">
                  <c:v>1909</c:v>
                </c:pt>
                <c:pt idx="7">
                  <c:v>2156</c:v>
                </c:pt>
                <c:pt idx="8">
                  <c:v>1917</c:v>
                </c:pt>
                <c:pt idx="9">
                  <c:v>2093</c:v>
                </c:pt>
                <c:pt idx="10">
                  <c:v>2690</c:v>
                </c:pt>
              </c:numCache>
            </c:numRef>
          </c:val>
          <c:smooth val="0"/>
          <c:extLst>
            <c:ext xmlns:c16="http://schemas.microsoft.com/office/drawing/2014/chart" uri="{C3380CC4-5D6E-409C-BE32-E72D297353CC}">
              <c16:uniqueId val="{00000001-A247-4CEE-BEFD-943AEFE66BC3}"/>
            </c:ext>
          </c:extLst>
        </c:ser>
        <c:dLbls>
          <c:showLegendKey val="0"/>
          <c:showVal val="0"/>
          <c:showCatName val="0"/>
          <c:showSerName val="0"/>
          <c:showPercent val="0"/>
          <c:showBubbleSize val="0"/>
        </c:dLbls>
        <c:marker val="1"/>
        <c:smooth val="0"/>
        <c:axId val="415570944"/>
        <c:axId val="415576768"/>
      </c:lineChart>
      <c:catAx>
        <c:axId val="41556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15574688"/>
        <c:crosses val="autoZero"/>
        <c:auto val="1"/>
        <c:lblAlgn val="ctr"/>
        <c:lblOffset val="100"/>
        <c:noMultiLvlLbl val="0"/>
      </c:catAx>
      <c:valAx>
        <c:axId val="41557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15565536"/>
        <c:crosses val="autoZero"/>
        <c:crossBetween val="between"/>
      </c:valAx>
      <c:valAx>
        <c:axId val="41557676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15570944"/>
        <c:crosses val="max"/>
        <c:crossBetween val="between"/>
      </c:valAx>
      <c:catAx>
        <c:axId val="415570944"/>
        <c:scaling>
          <c:orientation val="minMax"/>
        </c:scaling>
        <c:delete val="1"/>
        <c:axPos val="b"/>
        <c:numFmt formatCode="General" sourceLinked="1"/>
        <c:majorTickMark val="none"/>
        <c:minorTickMark val="none"/>
        <c:tickLblPos val="nextTo"/>
        <c:crossAx val="415576768"/>
        <c:crosses val="autoZero"/>
        <c:auto val="1"/>
        <c:lblAlgn val="ctr"/>
        <c:lblOffset val="100"/>
        <c:noMultiLvlLbl val="0"/>
      </c:catAx>
      <c:spPr>
        <a:noFill/>
        <a:ln>
          <a:noFill/>
        </a:ln>
        <a:effectLst/>
      </c:spPr>
    </c:plotArea>
    <c:legend>
      <c:legendPos val="b"/>
      <c:layout>
        <c:manualLayout>
          <c:xMode val="edge"/>
          <c:yMode val="edge"/>
          <c:x val="0.26841806408301983"/>
          <c:y val="0.12985836676075868"/>
          <c:w val="0.4551511373578303"/>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Coltan</a:t>
            </a:r>
          </a:p>
        </c:rich>
      </c:tx>
      <c:layout>
        <c:manualLayout>
          <c:xMode val="edge"/>
          <c:yMode val="edge"/>
          <c:x val="0.42431107230149456"/>
          <c:y val="2.64715967062663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12138938883062886"/>
          <c:y val="0.10621728178389381"/>
          <c:w val="0.74415683827950718"/>
          <c:h val="0.73518632773295789"/>
        </c:manualLayout>
      </c:layout>
      <c:barChart>
        <c:barDir val="col"/>
        <c:grouping val="clustered"/>
        <c:varyColors val="0"/>
        <c:ser>
          <c:idx val="0"/>
          <c:order val="0"/>
          <c:tx>
            <c:strRef>
              <c:f>'Données stats'!$B$113</c:f>
              <c:strCache>
                <c:ptCount val="1"/>
                <c:pt idx="0">
                  <c:v>Production</c:v>
                </c:pt>
              </c:strCache>
            </c:strRef>
          </c:tx>
          <c:spPr>
            <a:solidFill>
              <a:schemeClr val="bg1">
                <a:lumMod val="75000"/>
              </a:schemeClr>
            </a:solidFill>
            <a:ln>
              <a:noFill/>
            </a:ln>
            <a:effectLst/>
          </c:spPr>
          <c:invertIfNegative val="0"/>
          <c:cat>
            <c:strRef>
              <c:f>'Données stats'!$A$114:$A$124</c:f>
              <c:strCache>
                <c:ptCount val="11"/>
                <c:pt idx="0">
                  <c:v>2007</c:v>
                </c:pt>
                <c:pt idx="2">
                  <c:v>2009</c:v>
                </c:pt>
                <c:pt idx="4">
                  <c:v>2011</c:v>
                </c:pt>
                <c:pt idx="6">
                  <c:v>2013</c:v>
                </c:pt>
                <c:pt idx="8">
                  <c:v>2015</c:v>
                </c:pt>
                <c:pt idx="10">
                  <c:v>2017e</c:v>
                </c:pt>
              </c:strCache>
            </c:strRef>
          </c:cat>
          <c:val>
            <c:numRef>
              <c:f>'Données stats'!$B$114:$B$124</c:f>
              <c:numCache>
                <c:formatCode>General</c:formatCode>
                <c:ptCount val="11"/>
                <c:pt idx="0">
                  <c:v>393</c:v>
                </c:pt>
                <c:pt idx="1">
                  <c:v>630</c:v>
                </c:pt>
                <c:pt idx="2">
                  <c:v>464</c:v>
                </c:pt>
                <c:pt idx="3">
                  <c:v>279</c:v>
                </c:pt>
                <c:pt idx="4">
                  <c:v>383</c:v>
                </c:pt>
                <c:pt idx="5">
                  <c:v>586</c:v>
                </c:pt>
                <c:pt idx="6">
                  <c:v>697</c:v>
                </c:pt>
                <c:pt idx="7">
                  <c:v>1324</c:v>
                </c:pt>
                <c:pt idx="8">
                  <c:v>992</c:v>
                </c:pt>
                <c:pt idx="9">
                  <c:v>869</c:v>
                </c:pt>
                <c:pt idx="10">
                  <c:v>1571</c:v>
                </c:pt>
              </c:numCache>
            </c:numRef>
          </c:val>
          <c:extLst>
            <c:ext xmlns:c16="http://schemas.microsoft.com/office/drawing/2014/chart" uri="{C3380CC4-5D6E-409C-BE32-E72D297353CC}">
              <c16:uniqueId val="{00000000-8FDC-448F-AEDA-46397470FD40}"/>
            </c:ext>
          </c:extLst>
        </c:ser>
        <c:dLbls>
          <c:showLegendKey val="0"/>
          <c:showVal val="0"/>
          <c:showCatName val="0"/>
          <c:showSerName val="0"/>
          <c:showPercent val="0"/>
          <c:showBubbleSize val="0"/>
        </c:dLbls>
        <c:gapWidth val="150"/>
        <c:axId val="160123856"/>
        <c:axId val="160129264"/>
      </c:barChart>
      <c:lineChart>
        <c:grouping val="standard"/>
        <c:varyColors val="0"/>
        <c:ser>
          <c:idx val="1"/>
          <c:order val="1"/>
          <c:tx>
            <c:strRef>
              <c:f>'Données stats'!$C$113</c:f>
              <c:strCache>
                <c:ptCount val="1"/>
                <c:pt idx="0">
                  <c:v>Cours moyen</c:v>
                </c:pt>
              </c:strCache>
            </c:strRef>
          </c:tx>
          <c:spPr>
            <a:ln w="28575" cap="rnd">
              <a:solidFill>
                <a:schemeClr val="accent4">
                  <a:lumMod val="50000"/>
                </a:schemeClr>
              </a:solidFill>
              <a:round/>
            </a:ln>
            <a:effectLst/>
          </c:spPr>
          <c:marker>
            <c:symbol val="none"/>
          </c:marker>
          <c:cat>
            <c:strRef>
              <c:f>'Données stats'!$A$114:$A$124</c:f>
              <c:strCache>
                <c:ptCount val="11"/>
                <c:pt idx="0">
                  <c:v>2007</c:v>
                </c:pt>
                <c:pt idx="2">
                  <c:v>2009</c:v>
                </c:pt>
                <c:pt idx="4">
                  <c:v>2011</c:v>
                </c:pt>
                <c:pt idx="6">
                  <c:v>2013</c:v>
                </c:pt>
                <c:pt idx="8">
                  <c:v>2015</c:v>
                </c:pt>
                <c:pt idx="10">
                  <c:v>2017e</c:v>
                </c:pt>
              </c:strCache>
            </c:strRef>
          </c:cat>
          <c:val>
            <c:numRef>
              <c:f>'Données stats'!$C$114:$C$124</c:f>
              <c:numCache>
                <c:formatCode>General</c:formatCode>
                <c:ptCount val="11"/>
                <c:pt idx="0">
                  <c:v>30864</c:v>
                </c:pt>
                <c:pt idx="1">
                  <c:v>41979</c:v>
                </c:pt>
                <c:pt idx="2">
                  <c:v>37065</c:v>
                </c:pt>
                <c:pt idx="3">
                  <c:v>57687</c:v>
                </c:pt>
                <c:pt idx="4">
                  <c:v>104811</c:v>
                </c:pt>
                <c:pt idx="5">
                  <c:v>112803</c:v>
                </c:pt>
                <c:pt idx="6">
                  <c:v>100631</c:v>
                </c:pt>
                <c:pt idx="7">
                  <c:v>111526</c:v>
                </c:pt>
                <c:pt idx="8">
                  <c:v>119016</c:v>
                </c:pt>
                <c:pt idx="9">
                  <c:v>192470</c:v>
                </c:pt>
                <c:pt idx="10">
                  <c:v>193000</c:v>
                </c:pt>
              </c:numCache>
            </c:numRef>
          </c:val>
          <c:smooth val="0"/>
          <c:extLst>
            <c:ext xmlns:c16="http://schemas.microsoft.com/office/drawing/2014/chart" uri="{C3380CC4-5D6E-409C-BE32-E72D297353CC}">
              <c16:uniqueId val="{00000001-8FDC-448F-AEDA-46397470FD40}"/>
            </c:ext>
          </c:extLst>
        </c:ser>
        <c:dLbls>
          <c:showLegendKey val="0"/>
          <c:showVal val="0"/>
          <c:showCatName val="0"/>
          <c:showSerName val="0"/>
          <c:showPercent val="0"/>
          <c:showBubbleSize val="0"/>
        </c:dLbls>
        <c:marker val="1"/>
        <c:smooth val="0"/>
        <c:axId val="160127600"/>
        <c:axId val="160125520"/>
      </c:lineChart>
      <c:catAx>
        <c:axId val="16012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60129264"/>
        <c:crosses val="autoZero"/>
        <c:auto val="1"/>
        <c:lblAlgn val="ctr"/>
        <c:lblOffset val="100"/>
        <c:noMultiLvlLbl val="0"/>
      </c:catAx>
      <c:valAx>
        <c:axId val="160129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60123856"/>
        <c:crosses val="autoZero"/>
        <c:crossBetween val="between"/>
      </c:valAx>
      <c:valAx>
        <c:axId val="16012552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60127600"/>
        <c:crosses val="max"/>
        <c:crossBetween val="between"/>
      </c:valAx>
      <c:catAx>
        <c:axId val="160127600"/>
        <c:scaling>
          <c:orientation val="minMax"/>
        </c:scaling>
        <c:delete val="1"/>
        <c:axPos val="b"/>
        <c:numFmt formatCode="General" sourceLinked="1"/>
        <c:majorTickMark val="none"/>
        <c:minorTickMark val="none"/>
        <c:tickLblPos val="nextTo"/>
        <c:crossAx val="160125520"/>
        <c:crosses val="autoZero"/>
        <c:auto val="1"/>
        <c:lblAlgn val="ctr"/>
        <c:lblOffset val="100"/>
        <c:noMultiLvlLbl val="0"/>
      </c:catAx>
      <c:spPr>
        <a:noFill/>
        <a:ln>
          <a:noFill/>
        </a:ln>
        <a:effectLst/>
      </c:spPr>
    </c:plotArea>
    <c:legend>
      <c:legendPos val="b"/>
      <c:layout>
        <c:manualLayout>
          <c:xMode val="edge"/>
          <c:yMode val="edge"/>
          <c:x val="0.23658750941452433"/>
          <c:y val="0.11231330489547366"/>
          <c:w val="0.58220880645379747"/>
          <c:h val="7.14290713660792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Wolframite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11487361450011184"/>
          <c:y val="0.10304324747870484"/>
          <c:w val="0.76046269180490023"/>
          <c:h val="0.74309961327502971"/>
        </c:manualLayout>
      </c:layout>
      <c:barChart>
        <c:barDir val="col"/>
        <c:grouping val="clustered"/>
        <c:varyColors val="0"/>
        <c:ser>
          <c:idx val="0"/>
          <c:order val="0"/>
          <c:tx>
            <c:strRef>
              <c:f>'Données stats'!$B$130</c:f>
              <c:strCache>
                <c:ptCount val="1"/>
                <c:pt idx="0">
                  <c:v>Production</c:v>
                </c:pt>
              </c:strCache>
            </c:strRef>
          </c:tx>
          <c:spPr>
            <a:solidFill>
              <a:schemeClr val="accent6">
                <a:lumMod val="60000"/>
                <a:lumOff val="40000"/>
              </a:schemeClr>
            </a:solidFill>
            <a:ln>
              <a:noFill/>
            </a:ln>
            <a:effectLst/>
          </c:spPr>
          <c:invertIfNegative val="0"/>
          <c:cat>
            <c:strRef>
              <c:f>'Données stats'!$A$131:$A$141</c:f>
              <c:strCache>
                <c:ptCount val="11"/>
                <c:pt idx="0">
                  <c:v>2007</c:v>
                </c:pt>
                <c:pt idx="2">
                  <c:v>2009</c:v>
                </c:pt>
                <c:pt idx="4">
                  <c:v>2011</c:v>
                </c:pt>
                <c:pt idx="6">
                  <c:v>2013</c:v>
                </c:pt>
                <c:pt idx="8">
                  <c:v>2015</c:v>
                </c:pt>
                <c:pt idx="10">
                  <c:v>2017e</c:v>
                </c:pt>
              </c:strCache>
            </c:strRef>
          </c:cat>
          <c:val>
            <c:numRef>
              <c:f>'Données stats'!$B$131:$B$141</c:f>
              <c:numCache>
                <c:formatCode>General</c:formatCode>
                <c:ptCount val="11"/>
                <c:pt idx="0">
                  <c:v>1194</c:v>
                </c:pt>
                <c:pt idx="1">
                  <c:v>715</c:v>
                </c:pt>
                <c:pt idx="2">
                  <c:v>352</c:v>
                </c:pt>
                <c:pt idx="3">
                  <c:v>77</c:v>
                </c:pt>
                <c:pt idx="4">
                  <c:v>45</c:v>
                </c:pt>
                <c:pt idx="5">
                  <c:v>71</c:v>
                </c:pt>
                <c:pt idx="6">
                  <c:v>60</c:v>
                </c:pt>
                <c:pt idx="7">
                  <c:v>25</c:v>
                </c:pt>
                <c:pt idx="8">
                  <c:v>44</c:v>
                </c:pt>
                <c:pt idx="9">
                  <c:v>112</c:v>
                </c:pt>
                <c:pt idx="10">
                  <c:v>194</c:v>
                </c:pt>
              </c:numCache>
            </c:numRef>
          </c:val>
          <c:extLst>
            <c:ext xmlns:c16="http://schemas.microsoft.com/office/drawing/2014/chart" uri="{C3380CC4-5D6E-409C-BE32-E72D297353CC}">
              <c16:uniqueId val="{00000000-ADCF-421E-A3F5-436F4D9170F8}"/>
            </c:ext>
          </c:extLst>
        </c:ser>
        <c:dLbls>
          <c:showLegendKey val="0"/>
          <c:showVal val="0"/>
          <c:showCatName val="0"/>
          <c:showSerName val="0"/>
          <c:showPercent val="0"/>
          <c:showBubbleSize val="0"/>
        </c:dLbls>
        <c:gapWidth val="150"/>
        <c:axId val="402139360"/>
        <c:axId val="402145184"/>
      </c:barChart>
      <c:lineChart>
        <c:grouping val="standard"/>
        <c:varyColors val="0"/>
        <c:ser>
          <c:idx val="1"/>
          <c:order val="1"/>
          <c:tx>
            <c:strRef>
              <c:f>'Données stats'!$C$130</c:f>
              <c:strCache>
                <c:ptCount val="1"/>
                <c:pt idx="0">
                  <c:v>Cours moyen</c:v>
                </c:pt>
              </c:strCache>
            </c:strRef>
          </c:tx>
          <c:spPr>
            <a:ln w="28575" cap="rnd">
              <a:solidFill>
                <a:schemeClr val="accent2">
                  <a:lumMod val="50000"/>
                </a:schemeClr>
              </a:solidFill>
              <a:round/>
            </a:ln>
            <a:effectLst/>
          </c:spPr>
          <c:marker>
            <c:symbol val="none"/>
          </c:marker>
          <c:cat>
            <c:strRef>
              <c:f>'Données stats'!$A$131:$A$141</c:f>
              <c:strCache>
                <c:ptCount val="11"/>
                <c:pt idx="0">
                  <c:v>2007</c:v>
                </c:pt>
                <c:pt idx="2">
                  <c:v>2009</c:v>
                </c:pt>
                <c:pt idx="4">
                  <c:v>2011</c:v>
                </c:pt>
                <c:pt idx="6">
                  <c:v>2013</c:v>
                </c:pt>
                <c:pt idx="8">
                  <c:v>2015</c:v>
                </c:pt>
                <c:pt idx="10">
                  <c:v>2017e</c:v>
                </c:pt>
              </c:strCache>
            </c:strRef>
          </c:cat>
          <c:val>
            <c:numRef>
              <c:f>'Données stats'!$C$131:$C$141</c:f>
              <c:numCache>
                <c:formatCode>General</c:formatCode>
                <c:ptCount val="11"/>
                <c:pt idx="0">
                  <c:v>19535</c:v>
                </c:pt>
                <c:pt idx="1">
                  <c:v>20487</c:v>
                </c:pt>
                <c:pt idx="2">
                  <c:v>11872</c:v>
                </c:pt>
                <c:pt idx="3">
                  <c:v>20507</c:v>
                </c:pt>
                <c:pt idx="4">
                  <c:v>29119</c:v>
                </c:pt>
                <c:pt idx="5">
                  <c:v>25008</c:v>
                </c:pt>
                <c:pt idx="6">
                  <c:v>26088</c:v>
                </c:pt>
                <c:pt idx="7">
                  <c:v>26680</c:v>
                </c:pt>
                <c:pt idx="8">
                  <c:v>26088</c:v>
                </c:pt>
                <c:pt idx="9">
                  <c:v>19417</c:v>
                </c:pt>
                <c:pt idx="10">
                  <c:v>19700</c:v>
                </c:pt>
              </c:numCache>
            </c:numRef>
          </c:val>
          <c:smooth val="0"/>
          <c:extLst>
            <c:ext xmlns:c16="http://schemas.microsoft.com/office/drawing/2014/chart" uri="{C3380CC4-5D6E-409C-BE32-E72D297353CC}">
              <c16:uniqueId val="{00000001-ADCF-421E-A3F5-436F4D9170F8}"/>
            </c:ext>
          </c:extLst>
        </c:ser>
        <c:dLbls>
          <c:showLegendKey val="0"/>
          <c:showVal val="0"/>
          <c:showCatName val="0"/>
          <c:showSerName val="0"/>
          <c:showPercent val="0"/>
          <c:showBubbleSize val="0"/>
        </c:dLbls>
        <c:marker val="1"/>
        <c:smooth val="0"/>
        <c:axId val="160127184"/>
        <c:axId val="160124688"/>
      </c:lineChart>
      <c:catAx>
        <c:axId val="40213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45184"/>
        <c:crosses val="autoZero"/>
        <c:auto val="1"/>
        <c:lblAlgn val="ctr"/>
        <c:lblOffset val="100"/>
        <c:noMultiLvlLbl val="0"/>
      </c:catAx>
      <c:valAx>
        <c:axId val="40214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39360"/>
        <c:crosses val="autoZero"/>
        <c:crossBetween val="between"/>
      </c:valAx>
      <c:valAx>
        <c:axId val="16012468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60127184"/>
        <c:crosses val="max"/>
        <c:crossBetween val="between"/>
      </c:valAx>
      <c:catAx>
        <c:axId val="160127184"/>
        <c:scaling>
          <c:orientation val="minMax"/>
        </c:scaling>
        <c:delete val="1"/>
        <c:axPos val="b"/>
        <c:numFmt formatCode="General" sourceLinked="1"/>
        <c:majorTickMark val="none"/>
        <c:minorTickMark val="none"/>
        <c:tickLblPos val="nextTo"/>
        <c:crossAx val="160124688"/>
        <c:crosses val="autoZero"/>
        <c:auto val="1"/>
        <c:lblAlgn val="ctr"/>
        <c:lblOffset val="100"/>
        <c:noMultiLvlLbl val="0"/>
      </c:catAx>
      <c:spPr>
        <a:noFill/>
        <a:ln>
          <a:noFill/>
        </a:ln>
        <a:effectLst/>
      </c:spPr>
    </c:plotArea>
    <c:legend>
      <c:legendPos val="b"/>
      <c:layout>
        <c:manualLayout>
          <c:xMode val="edge"/>
          <c:yMode val="edge"/>
          <c:x val="0.24606744801232969"/>
          <c:y val="0.12158835275383566"/>
          <c:w val="0.61670635170603672"/>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Cassiterite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col"/>
        <c:grouping val="clustered"/>
        <c:varyColors val="0"/>
        <c:ser>
          <c:idx val="0"/>
          <c:order val="0"/>
          <c:tx>
            <c:strRef>
              <c:f>'Données stats'!$B$98</c:f>
              <c:strCache>
                <c:ptCount val="1"/>
                <c:pt idx="0">
                  <c:v>Production</c:v>
                </c:pt>
              </c:strCache>
            </c:strRef>
          </c:tx>
          <c:spPr>
            <a:solidFill>
              <a:schemeClr val="bg2">
                <a:lumMod val="25000"/>
              </a:schemeClr>
            </a:solidFill>
            <a:ln>
              <a:noFill/>
            </a:ln>
            <a:effectLst/>
          </c:spPr>
          <c:invertIfNegative val="0"/>
          <c:cat>
            <c:strRef>
              <c:f>'Données stats'!$A$99:$A$109</c:f>
              <c:strCache>
                <c:ptCount val="11"/>
                <c:pt idx="0">
                  <c:v>2007</c:v>
                </c:pt>
                <c:pt idx="2">
                  <c:v>2009</c:v>
                </c:pt>
                <c:pt idx="4">
                  <c:v>2011</c:v>
                </c:pt>
                <c:pt idx="6">
                  <c:v>2013</c:v>
                </c:pt>
                <c:pt idx="8">
                  <c:v>2015</c:v>
                </c:pt>
                <c:pt idx="10">
                  <c:v>2017e</c:v>
                </c:pt>
              </c:strCache>
            </c:strRef>
          </c:cat>
          <c:val>
            <c:numRef>
              <c:f>'Données stats'!$B$99:$B$109</c:f>
              <c:numCache>
                <c:formatCode>General</c:formatCode>
                <c:ptCount val="11"/>
                <c:pt idx="0">
                  <c:v>14684</c:v>
                </c:pt>
                <c:pt idx="1">
                  <c:v>19719</c:v>
                </c:pt>
                <c:pt idx="2">
                  <c:v>15512</c:v>
                </c:pt>
                <c:pt idx="3">
                  <c:v>16963</c:v>
                </c:pt>
                <c:pt idx="4">
                  <c:v>18598</c:v>
                </c:pt>
                <c:pt idx="5">
                  <c:v>18981</c:v>
                </c:pt>
                <c:pt idx="6">
                  <c:v>7567</c:v>
                </c:pt>
                <c:pt idx="7">
                  <c:v>10756</c:v>
                </c:pt>
                <c:pt idx="8">
                  <c:v>8827</c:v>
                </c:pt>
                <c:pt idx="9">
                  <c:v>9426</c:v>
                </c:pt>
                <c:pt idx="10">
                  <c:v>12293</c:v>
                </c:pt>
              </c:numCache>
            </c:numRef>
          </c:val>
          <c:extLst>
            <c:ext xmlns:c16="http://schemas.microsoft.com/office/drawing/2014/chart" uri="{C3380CC4-5D6E-409C-BE32-E72D297353CC}">
              <c16:uniqueId val="{00000000-0CB9-4ACC-984A-AC7A9F48AE50}"/>
            </c:ext>
          </c:extLst>
        </c:ser>
        <c:dLbls>
          <c:showLegendKey val="0"/>
          <c:showVal val="0"/>
          <c:showCatName val="0"/>
          <c:showSerName val="0"/>
          <c:showPercent val="0"/>
          <c:showBubbleSize val="0"/>
        </c:dLbls>
        <c:gapWidth val="150"/>
        <c:axId val="156306672"/>
        <c:axId val="156301264"/>
      </c:barChart>
      <c:lineChart>
        <c:grouping val="standard"/>
        <c:varyColors val="0"/>
        <c:ser>
          <c:idx val="1"/>
          <c:order val="1"/>
          <c:tx>
            <c:strRef>
              <c:f>'Données stats'!$C$98</c:f>
              <c:strCache>
                <c:ptCount val="1"/>
                <c:pt idx="0">
                  <c:v>Cours moyen</c:v>
                </c:pt>
              </c:strCache>
            </c:strRef>
          </c:tx>
          <c:spPr>
            <a:ln w="28575" cap="rnd">
              <a:solidFill>
                <a:schemeClr val="accent2"/>
              </a:solidFill>
              <a:round/>
            </a:ln>
            <a:effectLst/>
          </c:spPr>
          <c:marker>
            <c:symbol val="none"/>
          </c:marker>
          <c:cat>
            <c:strRef>
              <c:f>'Données stats'!$A$99:$A$109</c:f>
              <c:strCache>
                <c:ptCount val="11"/>
                <c:pt idx="0">
                  <c:v>2007</c:v>
                </c:pt>
                <c:pt idx="2">
                  <c:v>2009</c:v>
                </c:pt>
                <c:pt idx="4">
                  <c:v>2011</c:v>
                </c:pt>
                <c:pt idx="6">
                  <c:v>2013</c:v>
                </c:pt>
                <c:pt idx="8">
                  <c:v>2015</c:v>
                </c:pt>
                <c:pt idx="10">
                  <c:v>2017e</c:v>
                </c:pt>
              </c:strCache>
            </c:strRef>
          </c:cat>
          <c:val>
            <c:numRef>
              <c:f>'Données stats'!$C$99:$C$109</c:f>
              <c:numCache>
                <c:formatCode>General</c:formatCode>
                <c:ptCount val="11"/>
                <c:pt idx="0">
                  <c:v>14523</c:v>
                </c:pt>
                <c:pt idx="1">
                  <c:v>18426</c:v>
                </c:pt>
                <c:pt idx="2">
                  <c:v>13426</c:v>
                </c:pt>
                <c:pt idx="3">
                  <c:v>20384</c:v>
                </c:pt>
                <c:pt idx="4">
                  <c:v>26087</c:v>
                </c:pt>
                <c:pt idx="5">
                  <c:v>21120</c:v>
                </c:pt>
                <c:pt idx="6">
                  <c:v>22471</c:v>
                </c:pt>
                <c:pt idx="7">
                  <c:v>22647</c:v>
                </c:pt>
                <c:pt idx="8">
                  <c:v>13500</c:v>
                </c:pt>
                <c:pt idx="9">
                  <c:v>17961</c:v>
                </c:pt>
                <c:pt idx="10">
                  <c:v>19716</c:v>
                </c:pt>
              </c:numCache>
            </c:numRef>
          </c:val>
          <c:smooth val="0"/>
          <c:extLst>
            <c:ext xmlns:c16="http://schemas.microsoft.com/office/drawing/2014/chart" uri="{C3380CC4-5D6E-409C-BE32-E72D297353CC}">
              <c16:uniqueId val="{00000001-0CB9-4ACC-984A-AC7A9F48AE50}"/>
            </c:ext>
          </c:extLst>
        </c:ser>
        <c:dLbls>
          <c:showLegendKey val="0"/>
          <c:showVal val="0"/>
          <c:showCatName val="0"/>
          <c:showSerName val="0"/>
          <c:showPercent val="0"/>
          <c:showBubbleSize val="0"/>
        </c:dLbls>
        <c:marker val="1"/>
        <c:smooth val="0"/>
        <c:axId val="402145600"/>
        <c:axId val="402138944"/>
      </c:lineChart>
      <c:catAx>
        <c:axId val="15630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56301264"/>
        <c:crosses val="autoZero"/>
        <c:auto val="1"/>
        <c:lblAlgn val="ctr"/>
        <c:lblOffset val="100"/>
        <c:noMultiLvlLbl val="0"/>
      </c:catAx>
      <c:valAx>
        <c:axId val="15630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56306672"/>
        <c:crosses val="autoZero"/>
        <c:crossBetween val="between"/>
      </c:valAx>
      <c:valAx>
        <c:axId val="40213894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02145600"/>
        <c:crosses val="max"/>
        <c:crossBetween val="between"/>
      </c:valAx>
      <c:catAx>
        <c:axId val="402145600"/>
        <c:scaling>
          <c:orientation val="minMax"/>
        </c:scaling>
        <c:delete val="1"/>
        <c:axPos val="b"/>
        <c:numFmt formatCode="General" sourceLinked="1"/>
        <c:majorTickMark val="none"/>
        <c:minorTickMark val="none"/>
        <c:tickLblPos val="nextTo"/>
        <c:crossAx val="402138944"/>
        <c:crosses val="autoZero"/>
        <c:auto val="1"/>
        <c:lblAlgn val="ctr"/>
        <c:lblOffset val="100"/>
        <c:noMultiLvlLbl val="0"/>
      </c:catAx>
      <c:spPr>
        <a:noFill/>
        <a:ln>
          <a:noFill/>
        </a:ln>
        <a:effectLst/>
      </c:spPr>
    </c:plotArea>
    <c:legend>
      <c:legendPos val="b"/>
      <c:layout>
        <c:manualLayout>
          <c:xMode val="edge"/>
          <c:yMode val="edge"/>
          <c:x val="0.28409908136482942"/>
          <c:y val="9.745589093030034E-2"/>
          <c:w val="0.4818018372703412"/>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0.03472</cdr:y>
    </cdr:from>
    <cdr:to>
      <cdr:x>0.08542</cdr:x>
      <cdr:y>0.10069</cdr:y>
    </cdr:to>
    <cdr:sp macro="" textlink="">
      <cdr:nvSpPr>
        <cdr:cNvPr id="2" name="TextBox 1"/>
        <cdr:cNvSpPr txBox="1"/>
      </cdr:nvSpPr>
      <cdr:spPr>
        <a:xfrm xmlns:a="http://schemas.openxmlformats.org/drawingml/2006/main">
          <a:off x="0" y="95249"/>
          <a:ext cx="390525" cy="18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latin typeface="Arial" panose="020B0604020202020204" pitchFamily="34" charset="0"/>
              <a:cs typeface="Arial" panose="020B0604020202020204" pitchFamily="34" charset="0"/>
            </a:rPr>
            <a:t>1000t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31C0-8902-447F-9770-6640B2156D37}" type="datetimeFigureOut">
              <a:rPr lang="en-US" smtClean="0"/>
              <a:t>6/21/2017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2744D-C031-497A-B30E-448E89C38229}" type="slidenum">
              <a:rPr lang="en-US" smtClean="0"/>
              <a:t>‹#›</a:t>
            </a:fld>
            <a:endParaRPr lang="en-US"/>
          </a:p>
        </p:txBody>
      </p:sp>
    </p:spTree>
    <p:extLst>
      <p:ext uri="{BB962C8B-B14F-4D97-AF65-F5344CB8AC3E}">
        <p14:creationId xmlns:p14="http://schemas.microsoft.com/office/powerpoint/2010/main" val="228716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C979582-01CC-4A1E-858E-34AD134AE05A}" type="slidenum">
              <a:rPr lang="en-ZA" smtClean="0"/>
              <a:t>1</a:t>
            </a:fld>
            <a:endParaRPr lang="en-ZA"/>
          </a:p>
        </p:txBody>
      </p:sp>
    </p:spTree>
    <p:extLst>
      <p:ext uri="{BB962C8B-B14F-4D97-AF65-F5344CB8AC3E}">
        <p14:creationId xmlns:p14="http://schemas.microsoft.com/office/powerpoint/2010/main" val="313276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2744D-C031-497A-B30E-448E89C38229}" type="slidenum">
              <a:rPr lang="en-US" smtClean="0"/>
              <a:t>15</a:t>
            </a:fld>
            <a:endParaRPr lang="en-US"/>
          </a:p>
        </p:txBody>
      </p:sp>
    </p:spTree>
    <p:extLst>
      <p:ext uri="{BB962C8B-B14F-4D97-AF65-F5344CB8AC3E}">
        <p14:creationId xmlns:p14="http://schemas.microsoft.com/office/powerpoint/2010/main" val="1394573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filière des 3T a connu un début d’année bien meilleure au premier trimestre comparativement à l’année précédente avec les cours qui ont connu une relative embellie pour l’étain, le tantale et une relative stabilité pour le tungstène congolais qui du reste connait progressivement un accès au marché international.</a:t>
            </a:r>
          </a:p>
          <a:p>
            <a:r>
              <a:rPr lang="fr-FR" dirty="0"/>
              <a:t>La filière continue à bénéficier d’un engagement de toutes les parties prenantes pour assainir davantage le secteur et ces avancées ont été reconnues en marge de la réunion de Paris à l’OCDE au mois de Mai 2017.</a:t>
            </a:r>
          </a:p>
          <a:p>
            <a:r>
              <a:rPr lang="fr-FR" dirty="0"/>
              <a:t>Une avancée significative aussi du projet </a:t>
            </a:r>
            <a:r>
              <a:rPr lang="fr-FR" dirty="0" err="1"/>
              <a:t>Alphamin</a:t>
            </a:r>
            <a:r>
              <a:rPr lang="fr-FR" dirty="0"/>
              <a:t> </a:t>
            </a:r>
            <a:r>
              <a:rPr lang="fr-FR" dirty="0" err="1"/>
              <a:t>Bisie</a:t>
            </a:r>
            <a:r>
              <a:rPr lang="fr-FR" dirty="0"/>
              <a:t> au Nord-Kivu dans le territoire de </a:t>
            </a:r>
            <a:r>
              <a:rPr lang="fr-FR" dirty="0" err="1"/>
              <a:t>Walikale</a:t>
            </a:r>
            <a:r>
              <a:rPr lang="fr-FR" dirty="0"/>
              <a:t> qui devra doubler la production d’étain actuel de la RDC dans les années prochaines ; avec le concours du Gouvernement, il y a un engagement des acteurs miniers de la province de </a:t>
            </a:r>
            <a:r>
              <a:rPr lang="fr-FR" dirty="0" err="1"/>
              <a:t>Walikale</a:t>
            </a:r>
            <a:r>
              <a:rPr lang="fr-FR" dirty="0"/>
              <a:t> à évacuer les exploitants artisanaux du site de </a:t>
            </a:r>
            <a:r>
              <a:rPr lang="fr-FR" dirty="0" err="1"/>
              <a:t>Bisie</a:t>
            </a:r>
            <a:r>
              <a:rPr lang="fr-FR" dirty="0"/>
              <a:t> pour passer dans la mécanisation dans les meilleurs délais.</a:t>
            </a:r>
          </a:p>
          <a:p>
            <a:r>
              <a:rPr lang="fr-FR" dirty="0"/>
              <a:t>Nous sommes confiants que cette année sera bien meilleure par rapport à 2016 pour plusieurs raisons ; l’embellie relative des cours, une qualification et certification additionnelle des sites et enfin un engagement des parties prenantes à assainir davantage le secteur.</a:t>
            </a:r>
          </a:p>
          <a:p>
            <a:endParaRPr lang="en-US" dirty="0"/>
          </a:p>
        </p:txBody>
      </p:sp>
      <p:sp>
        <p:nvSpPr>
          <p:cNvPr id="4" name="Slide Number Placeholder 3"/>
          <p:cNvSpPr>
            <a:spLocks noGrp="1"/>
          </p:cNvSpPr>
          <p:nvPr>
            <p:ph type="sldNum" sz="quarter" idx="10"/>
          </p:nvPr>
        </p:nvSpPr>
        <p:spPr/>
        <p:txBody>
          <a:bodyPr/>
          <a:lstStyle/>
          <a:p>
            <a:fld id="{A392744D-C031-497A-B30E-448E89C38229}" type="slidenum">
              <a:rPr lang="en-US" smtClean="0"/>
              <a:t>18</a:t>
            </a:fld>
            <a:endParaRPr lang="en-US"/>
          </a:p>
        </p:txBody>
      </p:sp>
    </p:spTree>
    <p:extLst>
      <p:ext uri="{BB962C8B-B14F-4D97-AF65-F5344CB8AC3E}">
        <p14:creationId xmlns:p14="http://schemas.microsoft.com/office/powerpoint/2010/main" val="200518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392744D-C031-497A-B30E-448E89C38229}" type="slidenum">
              <a:rPr lang="en-US" smtClean="0"/>
              <a:t>19</a:t>
            </a:fld>
            <a:endParaRPr lang="en-US"/>
          </a:p>
        </p:txBody>
      </p:sp>
    </p:spTree>
    <p:extLst>
      <p:ext uri="{BB962C8B-B14F-4D97-AF65-F5344CB8AC3E}">
        <p14:creationId xmlns:p14="http://schemas.microsoft.com/office/powerpoint/2010/main" val="299330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2744D-C031-497A-B30E-448E89C38229}" type="slidenum">
              <a:rPr lang="en-US" smtClean="0"/>
              <a:t>3</a:t>
            </a:fld>
            <a:endParaRPr lang="en-US"/>
          </a:p>
        </p:txBody>
      </p:sp>
    </p:spTree>
    <p:extLst>
      <p:ext uri="{BB962C8B-B14F-4D97-AF65-F5344CB8AC3E}">
        <p14:creationId xmlns:p14="http://schemas.microsoft.com/office/powerpoint/2010/main" val="369479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392744D-C031-497A-B30E-448E89C38229}" type="slidenum">
              <a:rPr lang="en-US" smtClean="0"/>
              <a:t>5</a:t>
            </a:fld>
            <a:endParaRPr lang="en-US"/>
          </a:p>
        </p:txBody>
      </p:sp>
    </p:spTree>
    <p:extLst>
      <p:ext uri="{BB962C8B-B14F-4D97-AF65-F5344CB8AC3E}">
        <p14:creationId xmlns:p14="http://schemas.microsoft.com/office/powerpoint/2010/main" val="367703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392744D-C031-497A-B30E-448E89C38229}" type="slidenum">
              <a:rPr lang="en-US" smtClean="0"/>
              <a:t>6</a:t>
            </a:fld>
            <a:endParaRPr lang="en-US"/>
          </a:p>
        </p:txBody>
      </p:sp>
    </p:spTree>
    <p:extLst>
      <p:ext uri="{BB962C8B-B14F-4D97-AF65-F5344CB8AC3E}">
        <p14:creationId xmlns:p14="http://schemas.microsoft.com/office/powerpoint/2010/main" val="131988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2744D-C031-497A-B30E-448E89C38229}" type="slidenum">
              <a:rPr lang="en-US" smtClean="0"/>
              <a:t>7</a:t>
            </a:fld>
            <a:endParaRPr lang="en-US"/>
          </a:p>
        </p:txBody>
      </p:sp>
    </p:spTree>
    <p:extLst>
      <p:ext uri="{BB962C8B-B14F-4D97-AF65-F5344CB8AC3E}">
        <p14:creationId xmlns:p14="http://schemas.microsoft.com/office/powerpoint/2010/main" val="303395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2744D-C031-497A-B30E-448E89C38229}" type="slidenum">
              <a:rPr lang="en-US" smtClean="0"/>
              <a:t>8</a:t>
            </a:fld>
            <a:endParaRPr lang="en-US"/>
          </a:p>
        </p:txBody>
      </p:sp>
    </p:spTree>
    <p:extLst>
      <p:ext uri="{BB962C8B-B14F-4D97-AF65-F5344CB8AC3E}">
        <p14:creationId xmlns:p14="http://schemas.microsoft.com/office/powerpoint/2010/main" val="400948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2744D-C031-497A-B30E-448E89C38229}" type="slidenum">
              <a:rPr lang="en-US" smtClean="0"/>
              <a:t>12</a:t>
            </a:fld>
            <a:endParaRPr lang="en-US"/>
          </a:p>
        </p:txBody>
      </p:sp>
    </p:spTree>
    <p:extLst>
      <p:ext uri="{BB962C8B-B14F-4D97-AF65-F5344CB8AC3E}">
        <p14:creationId xmlns:p14="http://schemas.microsoft.com/office/powerpoint/2010/main" val="77412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2744D-C031-497A-B30E-448E89C38229}" type="slidenum">
              <a:rPr lang="en-US" smtClean="0"/>
              <a:t>13</a:t>
            </a:fld>
            <a:endParaRPr lang="en-US"/>
          </a:p>
        </p:txBody>
      </p:sp>
    </p:spTree>
    <p:extLst>
      <p:ext uri="{BB962C8B-B14F-4D97-AF65-F5344CB8AC3E}">
        <p14:creationId xmlns:p14="http://schemas.microsoft.com/office/powerpoint/2010/main" val="15933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2744D-C031-497A-B30E-448E89C38229}" type="slidenum">
              <a:rPr lang="en-US" smtClean="0"/>
              <a:t>14</a:t>
            </a:fld>
            <a:endParaRPr lang="en-US"/>
          </a:p>
        </p:txBody>
      </p:sp>
    </p:spTree>
    <p:extLst>
      <p:ext uri="{BB962C8B-B14F-4D97-AF65-F5344CB8AC3E}">
        <p14:creationId xmlns:p14="http://schemas.microsoft.com/office/powerpoint/2010/main" val="82316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912189-EDFB-4D30-90A2-F3791C3875E7}"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287960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12189-EDFB-4D30-90A2-F3791C3875E7}"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171489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12189-EDFB-4D30-90A2-F3791C3875E7}"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240568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12189-EDFB-4D30-90A2-F3791C3875E7}"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322627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912189-EDFB-4D30-90A2-F3791C3875E7}"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364216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912189-EDFB-4D30-90A2-F3791C3875E7}"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420426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912189-EDFB-4D30-90A2-F3791C3875E7}"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155736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912189-EDFB-4D30-90A2-F3791C3875E7}"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320124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12189-EDFB-4D30-90A2-F3791C3875E7}"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36248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912189-EDFB-4D30-90A2-F3791C3875E7}"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20991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912189-EDFB-4D30-90A2-F3791C3875E7}"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94EF-C45C-404D-9671-44757D82DF51}" type="slidenum">
              <a:rPr lang="en-US" smtClean="0"/>
              <a:t>‹#›</a:t>
            </a:fld>
            <a:endParaRPr lang="en-US"/>
          </a:p>
        </p:txBody>
      </p:sp>
    </p:spTree>
    <p:extLst>
      <p:ext uri="{BB962C8B-B14F-4D97-AF65-F5344CB8AC3E}">
        <p14:creationId xmlns:p14="http://schemas.microsoft.com/office/powerpoint/2010/main" val="210313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12189-EDFB-4D30-90A2-F3791C3875E7}" type="datetimeFigureOut">
              <a:rPr lang="en-US" smtClean="0"/>
              <a:t>6/21/2017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94EF-C45C-404D-9671-44757D82DF51}" type="slidenum">
              <a:rPr lang="en-US" smtClean="0"/>
              <a:t>‹#›</a:t>
            </a:fld>
            <a:endParaRPr lang="en-US"/>
          </a:p>
        </p:txBody>
      </p:sp>
    </p:spTree>
    <p:extLst>
      <p:ext uri="{BB962C8B-B14F-4D97-AF65-F5344CB8AC3E}">
        <p14:creationId xmlns:p14="http://schemas.microsoft.com/office/powerpoint/2010/main" val="1447825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dirty="0"/>
          </a:p>
        </p:txBody>
      </p:sp>
      <p:sp>
        <p:nvSpPr>
          <p:cNvPr id="3" name="Subtitle 2"/>
          <p:cNvSpPr>
            <a:spLocks noGrp="1"/>
          </p:cNvSpPr>
          <p:nvPr>
            <p:ph type="subTitle" idx="1"/>
          </p:nvPr>
        </p:nvSpPr>
        <p:spPr/>
        <p:txBody>
          <a:bodyPr/>
          <a:lstStyle/>
          <a:p>
            <a:endParaRPr lang="en-ZA"/>
          </a:p>
        </p:txBody>
      </p:sp>
      <p:pic>
        <p:nvPicPr>
          <p:cNvPr id="1026" name="Picture 2" descr="C:\Users\badinga\AppData\Local\Microsoft\Windows\Temporary Internet Files\Content.Outlook\YRE5OH3M\DMW presen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7477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08484" y="5085347"/>
            <a:ext cx="8775032" cy="313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39975" y="5224048"/>
            <a:ext cx="7149524" cy="1015663"/>
          </a:xfrm>
          <a:prstGeom prst="rect">
            <a:avLst/>
          </a:prstGeom>
          <a:noFill/>
        </p:spPr>
        <p:txBody>
          <a:bodyPr wrap="square" rtlCol="0">
            <a:spAutoFit/>
          </a:bodyPr>
          <a:lstStyle/>
          <a:p>
            <a:r>
              <a:rPr lang="fr-FR" altLang="en-US" sz="2000" b="1" dirty="0" smtClean="0">
                <a:latin typeface="Arial" panose="020B0604020202020204" pitchFamily="34" charset="0"/>
                <a:cs typeface="Arial" panose="020B0604020202020204" pitchFamily="34" charset="0"/>
              </a:rPr>
              <a:t>LA PRODUCTION MINIÈRE EN RDC au 1</a:t>
            </a:r>
            <a:r>
              <a:rPr lang="fr-FR" altLang="en-US" sz="2000" b="1" baseline="30000" dirty="0" smtClean="0">
                <a:latin typeface="Arial" panose="020B0604020202020204" pitchFamily="34" charset="0"/>
                <a:cs typeface="Arial" panose="020B0604020202020204" pitchFamily="34" charset="0"/>
              </a:rPr>
              <a:t>e</a:t>
            </a:r>
            <a:r>
              <a:rPr lang="fr-FR" altLang="en-US" sz="2000" b="1" dirty="0" smtClean="0">
                <a:latin typeface="Arial" panose="020B0604020202020204" pitchFamily="34" charset="0"/>
                <a:cs typeface="Arial" panose="020B0604020202020204" pitchFamily="34" charset="0"/>
              </a:rPr>
              <a:t> trimestre 2017</a:t>
            </a:r>
          </a:p>
          <a:p>
            <a:r>
              <a:rPr lang="fr-FR" altLang="en-US" sz="2000" b="1" dirty="0" smtClean="0">
                <a:latin typeface="Arial" panose="020B0604020202020204" pitchFamily="34" charset="0"/>
                <a:cs typeface="Arial" panose="020B0604020202020204" pitchFamily="34" charset="0"/>
              </a:rPr>
              <a:t>SIMON </a:t>
            </a:r>
            <a:r>
              <a:rPr lang="fr-FR" altLang="en-US" sz="2000" b="1" dirty="0" err="1" smtClean="0">
                <a:latin typeface="Arial" panose="020B0604020202020204" pitchFamily="34" charset="0"/>
                <a:cs typeface="Arial" panose="020B0604020202020204" pitchFamily="34" charset="0"/>
              </a:rPr>
              <a:t>TUMAWAKU</a:t>
            </a:r>
            <a:endParaRPr lang="fr-FR" altLang="en-US" sz="2000" b="1" dirty="0" smtClean="0">
              <a:latin typeface="Arial" panose="020B0604020202020204" pitchFamily="34" charset="0"/>
              <a:cs typeface="Arial" panose="020B0604020202020204" pitchFamily="34" charset="0"/>
            </a:endParaRPr>
          </a:p>
          <a:p>
            <a:r>
              <a:rPr lang="fr-FR" altLang="en-US" sz="2000" b="1" dirty="0" smtClean="0">
                <a:latin typeface="Arial" panose="020B0604020202020204" pitchFamily="34" charset="0"/>
                <a:cs typeface="Arial" panose="020B0604020202020204" pitchFamily="34" charset="0"/>
              </a:rPr>
              <a:t>VICE-PRÉSIDENT, SECTEUR MINIER, </a:t>
            </a:r>
            <a:r>
              <a:rPr lang="fr-FR" altLang="en-US" sz="2000" b="1" dirty="0" err="1" smtClean="0">
                <a:latin typeface="Arial" panose="020B0604020202020204" pitchFamily="34" charset="0"/>
                <a:cs typeface="Arial" panose="020B0604020202020204" pitchFamily="34" charset="0"/>
              </a:rPr>
              <a:t>FEC</a:t>
            </a:r>
            <a:endParaRPr lang="fr-FR" alt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241" y="5647981"/>
            <a:ext cx="1480749" cy="1582663"/>
          </a:xfrm>
          <a:prstGeom prst="rect">
            <a:avLst/>
          </a:prstGeom>
        </p:spPr>
      </p:pic>
    </p:spTree>
    <p:extLst>
      <p:ext uri="{BB962C8B-B14F-4D97-AF65-F5344CB8AC3E}">
        <p14:creationId xmlns:p14="http://schemas.microsoft.com/office/powerpoint/2010/main" val="486838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74" y="0"/>
            <a:ext cx="5768926" cy="1325563"/>
          </a:xfrm>
        </p:spPr>
        <p:txBody>
          <a:bodyPr>
            <a:normAutofit/>
          </a:bodyPr>
          <a:lstStyle/>
          <a:p>
            <a:r>
              <a:rPr lang="en-US" sz="3600" b="1" dirty="0" smtClean="0">
                <a:latin typeface="Arial" panose="020B0604020202020204" pitchFamily="34" charset="0"/>
                <a:cs typeface="Arial" panose="020B0604020202020204" pitchFamily="34" charset="0"/>
              </a:rPr>
              <a:t>Or </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489997946"/>
              </p:ext>
            </p:extLst>
          </p:nvPr>
        </p:nvGraphicFramePr>
        <p:xfrm>
          <a:off x="5912518" y="1539400"/>
          <a:ext cx="5958640" cy="45084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5912518" y="1869648"/>
            <a:ext cx="881383"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anose="020B0604020202020204" pitchFamily="34" charset="0"/>
                <a:cs typeface="Arial" panose="020B0604020202020204" pitchFamily="34" charset="0"/>
              </a:rPr>
              <a:t>1000</a:t>
            </a:r>
            <a:r>
              <a:rPr lang="en-US" sz="1000" baseline="0" dirty="0">
                <a:latin typeface="Arial" panose="020B0604020202020204" pitchFamily="34" charset="0"/>
                <a:cs typeface="Arial" panose="020B0604020202020204" pitchFamily="34" charset="0"/>
              </a:rPr>
              <a:t> kg</a:t>
            </a:r>
            <a:endParaRPr lang="en-US" sz="1000" dirty="0">
              <a:latin typeface="Arial" panose="020B0604020202020204" pitchFamily="34" charset="0"/>
              <a:cs typeface="Arial" panose="020B0604020202020204" pitchFamily="34" charset="0"/>
            </a:endParaRPr>
          </a:p>
        </p:txBody>
      </p:sp>
      <p:sp>
        <p:nvSpPr>
          <p:cNvPr id="9" name="TextBox 1"/>
          <p:cNvSpPr txBox="1"/>
          <p:nvPr/>
        </p:nvSpPr>
        <p:spPr>
          <a:xfrm>
            <a:off x="11179297" y="1869648"/>
            <a:ext cx="881383"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oz</a:t>
            </a:r>
            <a:endParaRPr lang="en-US" sz="1000" dirty="0">
              <a:latin typeface="Arial" panose="020B0604020202020204" pitchFamily="34" charset="0"/>
              <a:cs typeface="Arial" panose="020B0604020202020204" pitchFamily="34" charset="0"/>
            </a:endParaRPr>
          </a:p>
        </p:txBody>
      </p:sp>
      <p:sp>
        <p:nvSpPr>
          <p:cNvPr id="10" name="TextBox 1"/>
          <p:cNvSpPr txBox="1"/>
          <p:nvPr/>
        </p:nvSpPr>
        <p:spPr>
          <a:xfrm>
            <a:off x="10908711" y="2737102"/>
            <a:ext cx="558623"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srgbClr val="FF0000"/>
                </a:solidFill>
                <a:latin typeface="Arial" panose="020B0604020202020204" pitchFamily="34" charset="0"/>
                <a:cs typeface="Arial" panose="020B0604020202020204" pitchFamily="34" charset="0"/>
              </a:rPr>
              <a:t>23</a:t>
            </a:r>
          </a:p>
        </p:txBody>
      </p:sp>
      <p:sp>
        <p:nvSpPr>
          <p:cNvPr id="11" name="TextBox 1"/>
          <p:cNvSpPr txBox="1"/>
          <p:nvPr/>
        </p:nvSpPr>
        <p:spPr>
          <a:xfrm>
            <a:off x="11291411" y="2994484"/>
            <a:ext cx="571038"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srgbClr val="FF0000"/>
                </a:solidFill>
                <a:latin typeface="Arial" panose="020B0604020202020204" pitchFamily="34" charset="0"/>
                <a:cs typeface="Arial" panose="020B0604020202020204" pitchFamily="34" charset="0"/>
              </a:rPr>
              <a:t>1253</a:t>
            </a:r>
          </a:p>
        </p:txBody>
      </p:sp>
    </p:spTree>
    <p:extLst>
      <p:ext uri="{BB962C8B-B14F-4D97-AF65-F5344CB8AC3E}">
        <p14:creationId xmlns:p14="http://schemas.microsoft.com/office/powerpoint/2010/main" val="203196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74" y="0"/>
            <a:ext cx="5768926" cy="1325563"/>
          </a:xfrm>
        </p:spPr>
        <p:txBody>
          <a:bodyPr>
            <a:normAutofit/>
          </a:bodyPr>
          <a:lstStyle/>
          <a:p>
            <a:r>
              <a:rPr lang="en-US" sz="3600" b="1" dirty="0" smtClean="0">
                <a:latin typeface="Arial" panose="020B0604020202020204" pitchFamily="34" charset="0"/>
                <a:cs typeface="Arial" panose="020B0604020202020204" pitchFamily="34" charset="0"/>
              </a:rPr>
              <a:t>Or </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02843774"/>
              </p:ext>
            </p:extLst>
          </p:nvPr>
        </p:nvGraphicFramePr>
        <p:xfrm>
          <a:off x="5584874" y="677441"/>
          <a:ext cx="6417733" cy="5094960"/>
        </p:xfrm>
        <a:graphic>
          <a:graphicData uri="http://schemas.openxmlformats.org/drawingml/2006/table">
            <a:tbl>
              <a:tblPr firstRow="1" bandRow="1">
                <a:tableStyleId>{5C22544A-7EE6-4342-B048-85BDC9FD1C3A}</a:tableStyleId>
              </a:tblPr>
              <a:tblGrid>
                <a:gridCol w="4973743">
                  <a:extLst>
                    <a:ext uri="{9D8B030D-6E8A-4147-A177-3AD203B41FA5}">
                      <a16:colId xmlns:a16="http://schemas.microsoft.com/office/drawing/2014/main" val="3364584981"/>
                    </a:ext>
                  </a:extLst>
                </a:gridCol>
                <a:gridCol w="1443990">
                  <a:extLst>
                    <a:ext uri="{9D8B030D-6E8A-4147-A177-3AD203B41FA5}">
                      <a16:colId xmlns:a16="http://schemas.microsoft.com/office/drawing/2014/main" val="1174228884"/>
                    </a:ext>
                  </a:extLst>
                </a:gridCol>
              </a:tblGrid>
              <a:tr h="370840">
                <a:tc>
                  <a:txBody>
                    <a:bodyPr/>
                    <a:lstStyle/>
                    <a:p>
                      <a:endParaRPr lang="fr-FR" sz="2000" noProof="0" dirty="0"/>
                    </a:p>
                  </a:txBody>
                  <a:tcPr>
                    <a:noFill/>
                  </a:tcPr>
                </a:tc>
                <a:tc>
                  <a:txBody>
                    <a:bodyPr/>
                    <a:lstStyle/>
                    <a:p>
                      <a:pPr algn="ctr"/>
                      <a:endParaRPr lang="fr-FR" noProof="0" dirty="0"/>
                    </a:p>
                  </a:txBody>
                  <a:tcPr>
                    <a:noFill/>
                  </a:tcPr>
                </a:tc>
                <a:extLst>
                  <a:ext uri="{0D108BD9-81ED-4DB2-BD59-A6C34878D82A}">
                    <a16:rowId xmlns:a16="http://schemas.microsoft.com/office/drawing/2014/main" val="2880815215"/>
                  </a:ext>
                </a:extLst>
              </a:tr>
              <a:tr h="402271">
                <a:tc>
                  <a:txBody>
                    <a:bodyPr/>
                    <a:lstStyle/>
                    <a:p>
                      <a:pPr marL="285750" indent="-28575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Production </a:t>
                      </a:r>
                      <a:r>
                        <a:rPr lang="fr-FR" sz="2000" noProof="0" dirty="0" smtClean="0">
                          <a:latin typeface="Arial" panose="020B0604020202020204" pitchFamily="34" charset="0"/>
                          <a:cs typeface="Arial" panose="020B0604020202020204" pitchFamily="34" charset="0"/>
                        </a:rPr>
                        <a:t>                      5 </a:t>
                      </a:r>
                      <a:r>
                        <a:rPr lang="fr-FR" sz="2000" noProof="0" dirty="0" smtClean="0">
                          <a:latin typeface="Arial" panose="020B0604020202020204" pitchFamily="34" charset="0"/>
                          <a:cs typeface="Arial" panose="020B0604020202020204" pitchFamily="34" charset="0"/>
                        </a:rPr>
                        <a:t>823 kg</a:t>
                      </a:r>
                      <a:endParaRPr lang="fr-FR" sz="2000" noProof="0" dirty="0"/>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noProof="0" dirty="0" smtClean="0">
                          <a:latin typeface="Arial" panose="020B0604020202020204" pitchFamily="34" charset="0"/>
                          <a:cs typeface="Arial" panose="020B0604020202020204" pitchFamily="34" charset="0"/>
                        </a:rPr>
                        <a:t>+ 2.8%</a:t>
                      </a:r>
                      <a:endParaRPr lang="fr-FR" sz="2000" noProof="0" dirty="0"/>
                    </a:p>
                  </a:txBody>
                  <a:tcPr>
                    <a:noFill/>
                  </a:tcPr>
                </a:tc>
                <a:extLst>
                  <a:ext uri="{0D108BD9-81ED-4DB2-BD59-A6C34878D82A}">
                    <a16:rowId xmlns:a16="http://schemas.microsoft.com/office/drawing/2014/main" val="537587441"/>
                  </a:ext>
                </a:extLst>
              </a:tr>
              <a:tr h="370840">
                <a:tc>
                  <a:txBody>
                    <a:bodyPr/>
                    <a:lstStyle/>
                    <a:p>
                      <a:pPr marL="285750" indent="-28575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Exportations </a:t>
                      </a:r>
                      <a:r>
                        <a:rPr lang="fr-FR" sz="2000" noProof="0" dirty="0" smtClean="0">
                          <a:latin typeface="Arial" panose="020B0604020202020204" pitchFamily="34" charset="0"/>
                          <a:cs typeface="Arial" panose="020B0604020202020204" pitchFamily="34" charset="0"/>
                        </a:rPr>
                        <a:t>                   8 </a:t>
                      </a:r>
                      <a:r>
                        <a:rPr lang="fr-FR" sz="2000" noProof="0" dirty="0" smtClean="0">
                          <a:latin typeface="Arial" panose="020B0604020202020204" pitchFamily="34" charset="0"/>
                          <a:cs typeface="Arial" panose="020B0604020202020204" pitchFamily="34" charset="0"/>
                        </a:rPr>
                        <a:t>070 kg	</a:t>
                      </a:r>
                      <a:endParaRPr lang="fr-FR" sz="2000" noProof="0" dirty="0"/>
                    </a:p>
                  </a:txBody>
                  <a:tcPr>
                    <a:noFill/>
                  </a:tcPr>
                </a:tc>
                <a:tc>
                  <a:txBody>
                    <a:bodyPr/>
                    <a:lstStyle/>
                    <a:p>
                      <a:pPr algn="r"/>
                      <a:r>
                        <a:rPr lang="fr-FR" sz="2000" noProof="0" dirty="0" smtClean="0">
                          <a:latin typeface="Arial" panose="020B0604020202020204" pitchFamily="34" charset="0"/>
                          <a:cs typeface="Arial" panose="020B0604020202020204" pitchFamily="34" charset="0"/>
                        </a:rPr>
                        <a:t> +14%</a:t>
                      </a:r>
                      <a:endParaRPr lang="fr-FR" sz="2000" noProof="0" dirty="0"/>
                    </a:p>
                  </a:txBody>
                  <a:tcPr>
                    <a:noFill/>
                  </a:tcPr>
                </a:tc>
                <a:extLst>
                  <a:ext uri="{0D108BD9-81ED-4DB2-BD59-A6C34878D82A}">
                    <a16:rowId xmlns:a16="http://schemas.microsoft.com/office/drawing/2014/main" val="19660117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Prévisions pour 2017    23 292 </a:t>
                      </a:r>
                      <a:r>
                        <a:rPr lang="fr-FR" sz="2000" noProof="0" dirty="0" smtClean="0">
                          <a:latin typeface="Arial" panose="020B0604020202020204" pitchFamily="34" charset="0"/>
                          <a:cs typeface="Arial" panose="020B0604020202020204" pitchFamily="34" charset="0"/>
                        </a:rPr>
                        <a:t>kg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000" noProof="0" dirty="0"/>
                    </a:p>
                  </a:txBody>
                  <a:tcPr>
                    <a:noFill/>
                  </a:tcPr>
                </a:tc>
                <a:tc>
                  <a:txBody>
                    <a:bodyPr/>
                    <a:lstStyle/>
                    <a:p>
                      <a:pPr algn="r"/>
                      <a:endParaRPr lang="fr-FR" noProof="0" dirty="0"/>
                    </a:p>
                  </a:txBody>
                  <a:tcPr>
                    <a:noFill/>
                  </a:tcPr>
                </a:tc>
                <a:extLst>
                  <a:ext uri="{0D108BD9-81ED-4DB2-BD59-A6C34878D82A}">
                    <a16:rowId xmlns:a16="http://schemas.microsoft.com/office/drawing/2014/main" val="23556624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err="1" smtClean="0">
                          <a:latin typeface="Arial" panose="020B0604020202020204" pitchFamily="34" charset="0"/>
                          <a:cs typeface="Arial" panose="020B0604020202020204" pitchFamily="34" charset="0"/>
                        </a:rPr>
                        <a:t>Kibali</a:t>
                      </a:r>
                      <a:r>
                        <a:rPr lang="fr-FR" sz="2000" baseline="0" noProof="0" dirty="0" smtClean="0">
                          <a:latin typeface="Arial" panose="020B0604020202020204" pitchFamily="34" charset="0"/>
                          <a:cs typeface="Arial" panose="020B0604020202020204" pitchFamily="34" charset="0"/>
                        </a:rPr>
                        <a:t> : </a:t>
                      </a:r>
                      <a:r>
                        <a:rPr lang="fr-FR" sz="2000" noProof="0" dirty="0" smtClean="0">
                          <a:latin typeface="Arial" panose="020B0604020202020204" pitchFamily="34" charset="0"/>
                          <a:cs typeface="Arial" panose="020B0604020202020204" pitchFamily="34" charset="0"/>
                        </a:rPr>
                        <a:t>Construction </a:t>
                      </a:r>
                      <a:r>
                        <a:rPr lang="fr-FR" sz="2000" noProof="0" dirty="0" smtClean="0">
                          <a:latin typeface="Arial" panose="020B0604020202020204" pitchFamily="34" charset="0"/>
                          <a:cs typeface="Arial" panose="020B0604020202020204" pitchFamily="34" charset="0"/>
                        </a:rPr>
                        <a:t>de la mine souterraine en cours et fin</a:t>
                      </a:r>
                      <a:r>
                        <a:rPr lang="fr-FR" sz="2000" baseline="0" noProof="0" dirty="0" smtClean="0">
                          <a:latin typeface="Arial" panose="020B0604020202020204" pitchFamily="34" charset="0"/>
                          <a:cs typeface="Arial" panose="020B0604020202020204" pitchFamily="34" charset="0"/>
                        </a:rPr>
                        <a:t> des travaux prévue cette </a:t>
                      </a:r>
                      <a:r>
                        <a:rPr lang="fr-FR" sz="2000" noProof="0" dirty="0" smtClean="0">
                          <a:latin typeface="Arial" panose="020B0604020202020204" pitchFamily="34" charset="0"/>
                          <a:cs typeface="Arial" panose="020B0604020202020204" pitchFamily="34" charset="0"/>
                        </a:rPr>
                        <a:t>année , inauguration </a:t>
                      </a:r>
                      <a:r>
                        <a:rPr lang="fr-FR" sz="2000" noProof="0" dirty="0" smtClean="0">
                          <a:latin typeface="Arial" panose="020B0604020202020204" pitchFamily="34" charset="0"/>
                          <a:cs typeface="Arial" panose="020B0604020202020204" pitchFamily="34" charset="0"/>
                        </a:rPr>
                        <a:t>de la deuxième centrale hydroélectrique</a:t>
                      </a:r>
                    </a:p>
                  </a:txBody>
                  <a:tcPr>
                    <a:noFill/>
                  </a:tcPr>
                </a:tc>
                <a:tc>
                  <a:txBody>
                    <a:bodyPr/>
                    <a:lstStyle/>
                    <a:p>
                      <a:pPr algn="ctr"/>
                      <a:endParaRPr lang="fr-FR" noProof="0" dirty="0"/>
                    </a:p>
                  </a:txBody>
                  <a:tcPr>
                    <a:noFill/>
                  </a:tcPr>
                </a:tc>
                <a:extLst>
                  <a:ext uri="{0D108BD9-81ED-4DB2-BD59-A6C34878D82A}">
                    <a16:rowId xmlns:a16="http://schemas.microsoft.com/office/drawing/2014/main" val="337251575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Problèmes d’ insécurité à </a:t>
                      </a:r>
                      <a:r>
                        <a:rPr lang="fr-FR" sz="2000" noProof="0" dirty="0" err="1" smtClean="0">
                          <a:latin typeface="Arial" panose="020B0604020202020204" pitchFamily="34" charset="0"/>
                          <a:cs typeface="Arial" panose="020B0604020202020204" pitchFamily="34" charset="0"/>
                        </a:rPr>
                        <a:t>Banro</a:t>
                      </a:r>
                      <a:endParaRPr lang="fr-FR" sz="2000" noProof="0" dirty="0"/>
                    </a:p>
                  </a:txBody>
                  <a:tcPr>
                    <a:noFill/>
                  </a:tcPr>
                </a:tc>
                <a:tc>
                  <a:txBody>
                    <a:bodyPr/>
                    <a:lstStyle/>
                    <a:p>
                      <a:pPr algn="ctr"/>
                      <a:endParaRPr lang="fr-FR" noProof="0" dirty="0"/>
                    </a:p>
                  </a:txBody>
                  <a:tcPr>
                    <a:noFill/>
                  </a:tcPr>
                </a:tc>
                <a:extLst>
                  <a:ext uri="{0D108BD9-81ED-4DB2-BD59-A6C34878D82A}">
                    <a16:rowId xmlns:a16="http://schemas.microsoft.com/office/drawing/2014/main" val="26018441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Cours de l’or autour de 1250 $/</a:t>
                      </a:r>
                      <a:r>
                        <a:rPr lang="fr-FR" sz="2000" noProof="0" dirty="0" smtClean="0">
                          <a:latin typeface="Arial" panose="020B0604020202020204" pitchFamily="34" charset="0"/>
                          <a:cs typeface="Arial" panose="020B0604020202020204" pitchFamily="34" charset="0"/>
                        </a:rPr>
                        <a:t>oz</a:t>
                      </a:r>
                      <a:endParaRPr lang="fr-FR" sz="2000" noProof="0" dirty="0"/>
                    </a:p>
                  </a:txBody>
                  <a:tcPr>
                    <a:noFill/>
                  </a:tcPr>
                </a:tc>
                <a:tc>
                  <a:txBody>
                    <a:bodyPr/>
                    <a:lstStyle/>
                    <a:p>
                      <a:pPr algn="ctr"/>
                      <a:endParaRPr lang="fr-FR" noProof="0" dirty="0"/>
                    </a:p>
                  </a:txBody>
                  <a:tcPr>
                    <a:noFill/>
                  </a:tcPr>
                </a:tc>
                <a:extLst>
                  <a:ext uri="{0D108BD9-81ED-4DB2-BD59-A6C34878D82A}">
                    <a16:rowId xmlns:a16="http://schemas.microsoft.com/office/drawing/2014/main" val="1902137322"/>
                  </a:ext>
                </a:extLst>
              </a:tr>
              <a:tr h="1096049">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Pas de consensus sur les cours futurs de l’or – instabilité politique </a:t>
                      </a:r>
                      <a:r>
                        <a:rPr lang="fr-FR" sz="2000" noProof="0" dirty="0" smtClean="0">
                          <a:latin typeface="Arial" panose="020B0604020202020204" pitchFamily="34" charset="0"/>
                          <a:cs typeface="Arial" panose="020B0604020202020204" pitchFamily="34" charset="0"/>
                        </a:rPr>
                        <a:t>internationale atténuée </a:t>
                      </a:r>
                      <a:r>
                        <a:rPr lang="fr-FR" sz="2000" noProof="0" dirty="0" smtClean="0">
                          <a:latin typeface="Arial" panose="020B0604020202020204" pitchFamily="34" charset="0"/>
                          <a:cs typeface="Arial" panose="020B0604020202020204" pitchFamily="34" charset="0"/>
                        </a:rPr>
                        <a:t>par une perspective économique </a:t>
                      </a:r>
                      <a:r>
                        <a:rPr lang="fr-FR" sz="2000" noProof="0" dirty="0" smtClean="0">
                          <a:latin typeface="Arial" panose="020B0604020202020204" pitchFamily="34" charset="0"/>
                          <a:cs typeface="Arial" panose="020B0604020202020204" pitchFamily="34" charset="0"/>
                        </a:rPr>
                        <a:t>mondiale raisonnable</a:t>
                      </a:r>
                      <a:endParaRPr lang="fr-FR" sz="2000" noProof="0" dirty="0"/>
                    </a:p>
                  </a:txBody>
                  <a:tcPr>
                    <a:noFill/>
                  </a:tcPr>
                </a:tc>
                <a:tc hMerge="1">
                  <a:txBody>
                    <a:bodyPr/>
                    <a:lstStyle/>
                    <a:p>
                      <a:pPr algn="ctr"/>
                      <a:endParaRPr lang="en-US" dirty="0"/>
                    </a:p>
                  </a:txBody>
                  <a:tcPr/>
                </a:tc>
                <a:extLst>
                  <a:ext uri="{0D108BD9-81ED-4DB2-BD59-A6C34878D82A}">
                    <a16:rowId xmlns:a16="http://schemas.microsoft.com/office/drawing/2014/main" val="3726281050"/>
                  </a:ext>
                </a:extLst>
              </a:tr>
            </a:tbl>
          </a:graphicData>
        </a:graphic>
      </p:graphicFrame>
    </p:spTree>
    <p:extLst>
      <p:ext uri="{BB962C8B-B14F-4D97-AF65-F5344CB8AC3E}">
        <p14:creationId xmlns:p14="http://schemas.microsoft.com/office/powerpoint/2010/main" val="2905851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625" y="491734"/>
            <a:ext cx="5768926" cy="1325563"/>
          </a:xfrm>
        </p:spPr>
        <p:txBody>
          <a:bodyPr>
            <a:normAutofit/>
          </a:bodyPr>
          <a:lstStyle/>
          <a:p>
            <a:r>
              <a:rPr lang="fr-FR" sz="3600" b="1" dirty="0" smtClean="0">
                <a:latin typeface="Arial" panose="020B0604020202020204" pitchFamily="34" charset="0"/>
                <a:cs typeface="Arial" panose="020B0604020202020204" pitchFamily="34" charset="0"/>
              </a:rPr>
              <a:t>Diamants </a:t>
            </a: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947890308"/>
              </p:ext>
            </p:extLst>
          </p:nvPr>
        </p:nvGraphicFramePr>
        <p:xfrm>
          <a:off x="337625" y="1267326"/>
          <a:ext cx="5934838" cy="47965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p:cNvSpPr txBox="1"/>
          <p:nvPr/>
        </p:nvSpPr>
        <p:spPr>
          <a:xfrm>
            <a:off x="337625" y="1267326"/>
            <a:ext cx="881383"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latin typeface="Arial" panose="020B0604020202020204" pitchFamily="34" charset="0"/>
                <a:cs typeface="Arial" panose="020B0604020202020204" pitchFamily="34" charset="0"/>
              </a:rPr>
              <a:t>Millions cts</a:t>
            </a:r>
            <a:endParaRPr lang="en-US" sz="1000" dirty="0">
              <a:latin typeface="Arial" panose="020B0604020202020204" pitchFamily="34" charset="0"/>
              <a:cs typeface="Arial" panose="020B0604020202020204" pitchFamily="34" charset="0"/>
            </a:endParaRPr>
          </a:p>
        </p:txBody>
      </p:sp>
      <p:sp>
        <p:nvSpPr>
          <p:cNvPr id="8" name="TextBox 1"/>
          <p:cNvSpPr txBox="1"/>
          <p:nvPr/>
        </p:nvSpPr>
        <p:spPr>
          <a:xfrm>
            <a:off x="5391080" y="3326834"/>
            <a:ext cx="881383"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dirty="0" smtClean="0">
                <a:solidFill>
                  <a:srgbClr val="FF0000"/>
                </a:solidFill>
                <a:latin typeface="Arial" panose="020B0604020202020204" pitchFamily="34" charset="0"/>
                <a:cs typeface="Arial" panose="020B0604020202020204" pitchFamily="34" charset="0"/>
              </a:rPr>
              <a:t>20.1</a:t>
            </a:r>
            <a:endParaRPr lang="en-US" sz="10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595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625" y="315001"/>
            <a:ext cx="5768926" cy="1325563"/>
          </a:xfrm>
        </p:spPr>
        <p:txBody>
          <a:bodyPr>
            <a:normAutofit/>
          </a:bodyPr>
          <a:lstStyle/>
          <a:p>
            <a:r>
              <a:rPr lang="fr-FR" sz="3600" b="1" dirty="0" smtClean="0">
                <a:latin typeface="Arial" panose="020B0604020202020204" pitchFamily="34" charset="0"/>
                <a:cs typeface="Arial" panose="020B0604020202020204" pitchFamily="34" charset="0"/>
              </a:rPr>
              <a:t>Diamants </a:t>
            </a: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2400" dirty="0" smtClean="0">
                <a:latin typeface="Arial" panose="020B0604020202020204" pitchFamily="34" charset="0"/>
                <a:cs typeface="Arial" panose="020B0604020202020204" pitchFamily="34" charset="0"/>
              </a:rPr>
              <a:t>T1 </a:t>
            </a:r>
            <a:r>
              <a:rPr lang="fr-FR" sz="2400" dirty="0">
                <a:latin typeface="Arial" panose="020B0604020202020204" pitchFamily="34" charset="0"/>
                <a:cs typeface="Arial" panose="020B0604020202020204" pitchFamily="34" charset="0"/>
              </a:rPr>
              <a:t>2017 vs </a:t>
            </a:r>
            <a:r>
              <a:rPr lang="fr-FR" sz="2400" dirty="0" smtClean="0">
                <a:latin typeface="Arial" panose="020B0604020202020204" pitchFamily="34" charset="0"/>
                <a:cs typeface="Arial" panose="020B0604020202020204" pitchFamily="34" charset="0"/>
              </a:rPr>
              <a:t>T1 </a:t>
            </a:r>
            <a:r>
              <a:rPr lang="fr-FR" sz="2400" dirty="0">
                <a:latin typeface="Arial" panose="020B0604020202020204" pitchFamily="34" charset="0"/>
                <a:cs typeface="Arial" panose="020B0604020202020204" pitchFamily="34" charset="0"/>
              </a:rPr>
              <a:t>2016</a:t>
            </a:r>
            <a:endParaRPr lang="en-US" sz="36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62362968"/>
              </p:ext>
            </p:extLst>
          </p:nvPr>
        </p:nvGraphicFramePr>
        <p:xfrm>
          <a:off x="196299" y="1125734"/>
          <a:ext cx="6244805" cy="4973320"/>
        </p:xfrm>
        <a:graphic>
          <a:graphicData uri="http://schemas.openxmlformats.org/drawingml/2006/table">
            <a:tbl>
              <a:tblPr firstRow="1" bandRow="1">
                <a:tableStyleId>{5C22544A-7EE6-4342-B048-85BDC9FD1C3A}</a:tableStyleId>
              </a:tblPr>
              <a:tblGrid>
                <a:gridCol w="5201860">
                  <a:extLst>
                    <a:ext uri="{9D8B030D-6E8A-4147-A177-3AD203B41FA5}">
                      <a16:colId xmlns:a16="http://schemas.microsoft.com/office/drawing/2014/main" val="89771761"/>
                    </a:ext>
                  </a:extLst>
                </a:gridCol>
                <a:gridCol w="1042945">
                  <a:extLst>
                    <a:ext uri="{9D8B030D-6E8A-4147-A177-3AD203B41FA5}">
                      <a16:colId xmlns:a16="http://schemas.microsoft.com/office/drawing/2014/main" val="1769364752"/>
                    </a:ext>
                  </a:extLst>
                </a:gridCol>
              </a:tblGrid>
              <a:tr h="370840">
                <a:tc>
                  <a:txBody>
                    <a:bodyPr/>
                    <a:lstStyle/>
                    <a:p>
                      <a:endParaRPr lang="fr-FR" noProof="0" dirty="0"/>
                    </a:p>
                  </a:txBody>
                  <a:tcPr>
                    <a:noFill/>
                  </a:tcPr>
                </a:tc>
                <a:tc>
                  <a:txBody>
                    <a:bodyPr/>
                    <a:lstStyle/>
                    <a:p>
                      <a:endParaRPr lang="fr-FR" noProof="0" dirty="0"/>
                    </a:p>
                  </a:txBody>
                  <a:tcPr>
                    <a:noFill/>
                  </a:tcPr>
                </a:tc>
                <a:extLst>
                  <a:ext uri="{0D108BD9-81ED-4DB2-BD59-A6C34878D82A}">
                    <a16:rowId xmlns:a16="http://schemas.microsoft.com/office/drawing/2014/main" val="579914996"/>
                  </a:ext>
                </a:extLst>
              </a:tr>
              <a:tr h="370840">
                <a:tc>
                  <a:txBody>
                    <a:bodyPr/>
                    <a:lstStyle/>
                    <a:p>
                      <a:pPr marL="342900" indent="-34290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Production de 5 016 000 cts </a:t>
                      </a:r>
                      <a:endParaRPr lang="fr-FR" sz="2000" noProof="0" dirty="0"/>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noProof="0" dirty="0" smtClean="0">
                          <a:latin typeface="Arial" panose="020B0604020202020204" pitchFamily="34" charset="0"/>
                          <a:cs typeface="Arial" panose="020B0604020202020204" pitchFamily="34" charset="0"/>
                        </a:rPr>
                        <a:t>+43%</a:t>
                      </a:r>
                      <a:endParaRPr lang="fr-FR" sz="2000" noProof="0" dirty="0"/>
                    </a:p>
                  </a:txBody>
                  <a:tcPr>
                    <a:noFill/>
                  </a:tcPr>
                </a:tc>
                <a:extLst>
                  <a:ext uri="{0D108BD9-81ED-4DB2-BD59-A6C34878D82A}">
                    <a16:rowId xmlns:a16="http://schemas.microsoft.com/office/drawing/2014/main" val="1522824868"/>
                  </a:ext>
                </a:extLst>
              </a:tr>
              <a:tr h="370840">
                <a:tc>
                  <a:txBody>
                    <a:bodyPr/>
                    <a:lstStyle/>
                    <a:p>
                      <a:pPr marL="342900" indent="-34290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Exportations 4 287 000 cts </a:t>
                      </a:r>
                      <a:endParaRPr lang="fr-FR" sz="2000" noProof="0" dirty="0"/>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noProof="0" dirty="0" smtClean="0">
                          <a:latin typeface="Arial" panose="020B0604020202020204" pitchFamily="34" charset="0"/>
                          <a:cs typeface="Arial" panose="020B0604020202020204" pitchFamily="34" charset="0"/>
                        </a:rPr>
                        <a:t>+24%</a:t>
                      </a:r>
                      <a:endParaRPr lang="fr-FR" sz="2000" noProof="0" dirty="0"/>
                    </a:p>
                  </a:txBody>
                  <a:tcPr>
                    <a:noFill/>
                  </a:tcPr>
                </a:tc>
                <a:extLst>
                  <a:ext uri="{0D108BD9-81ED-4DB2-BD59-A6C34878D82A}">
                    <a16:rowId xmlns:a16="http://schemas.microsoft.com/office/drawing/2014/main" val="1458329551"/>
                  </a:ext>
                </a:extLst>
              </a:tr>
              <a:tr h="370840">
                <a:tc>
                  <a:txBody>
                    <a:bodyPr/>
                    <a:lstStyle/>
                    <a:p>
                      <a:pPr marL="342900" indent="-34290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Prévisions </a:t>
                      </a:r>
                      <a:r>
                        <a:rPr lang="fr-FR" sz="2000" noProof="0" dirty="0" smtClean="0">
                          <a:latin typeface="Arial" panose="020B0604020202020204" pitchFamily="34" charset="0"/>
                          <a:cs typeface="Arial" panose="020B0604020202020204" pitchFamily="34" charset="0"/>
                        </a:rPr>
                        <a:t>production 2017 : 20 m cts </a:t>
                      </a:r>
                      <a:endParaRPr lang="fr-FR" sz="2000" noProof="0" dirty="0"/>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noProof="0" dirty="0" smtClean="0">
                          <a:latin typeface="Arial" panose="020B0604020202020204" pitchFamily="34" charset="0"/>
                          <a:cs typeface="Arial" panose="020B0604020202020204" pitchFamily="34" charset="0"/>
                        </a:rPr>
                        <a:t>+ 36%</a:t>
                      </a:r>
                      <a:endParaRPr lang="fr-FR" sz="2000" noProof="0" dirty="0"/>
                    </a:p>
                  </a:txBody>
                  <a:tcPr>
                    <a:noFill/>
                  </a:tcPr>
                </a:tc>
                <a:extLst>
                  <a:ext uri="{0D108BD9-81ED-4DB2-BD59-A6C34878D82A}">
                    <a16:rowId xmlns:a16="http://schemas.microsoft.com/office/drawing/2014/main" val="648062504"/>
                  </a:ext>
                </a:extLst>
              </a:tr>
              <a:tr h="370840">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La </a:t>
                      </a:r>
                      <a:r>
                        <a:rPr lang="fr-FR" sz="2000" noProof="0" dirty="0" smtClean="0">
                          <a:latin typeface="Arial" panose="020B0604020202020204" pitchFamily="34" charset="0"/>
                          <a:cs typeface="Arial" panose="020B0604020202020204" pitchFamily="34" charset="0"/>
                        </a:rPr>
                        <a:t>production provient </a:t>
                      </a:r>
                      <a:r>
                        <a:rPr lang="fr-FR" sz="2000" noProof="0" dirty="0" smtClean="0">
                          <a:latin typeface="Arial" panose="020B0604020202020204" pitchFamily="34" charset="0"/>
                          <a:cs typeface="Arial" panose="020B0604020202020204" pitchFamily="34" charset="0"/>
                        </a:rPr>
                        <a:t>principalement de </a:t>
                      </a:r>
                      <a:r>
                        <a:rPr lang="fr-FR" sz="2000" noProof="0" dirty="0" smtClean="0">
                          <a:latin typeface="Arial" panose="020B0604020202020204" pitchFamily="34" charset="0"/>
                          <a:cs typeface="Arial" panose="020B0604020202020204" pitchFamily="34" charset="0"/>
                        </a:rPr>
                        <a:t>l’exploitation artisanale de Mbuji-Mayi – 3,6 millions de carats</a:t>
                      </a:r>
                      <a:endParaRPr lang="fr-FR" sz="2000" noProof="0" dirty="0"/>
                    </a:p>
                  </a:txBody>
                  <a:tcPr>
                    <a:noFill/>
                  </a:tcPr>
                </a:tc>
                <a:tc hMerge="1">
                  <a:txBody>
                    <a:bodyPr/>
                    <a:lstStyle/>
                    <a:p>
                      <a:pPr algn="r"/>
                      <a:endParaRPr lang="en-US" sz="2000" dirty="0"/>
                    </a:p>
                  </a:txBody>
                  <a:tcPr/>
                </a:tc>
                <a:extLst>
                  <a:ext uri="{0D108BD9-81ED-4DB2-BD59-A6C34878D82A}">
                    <a16:rowId xmlns:a16="http://schemas.microsoft.com/office/drawing/2014/main" val="2728940191"/>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Production industrielle : 683 437 carats</a:t>
                      </a:r>
                      <a:endParaRPr lang="fr-FR" sz="2000" noProof="0" dirty="0"/>
                    </a:p>
                  </a:txBody>
                  <a:tcPr>
                    <a:noFill/>
                  </a:tcPr>
                </a:tc>
                <a:tc>
                  <a:txBody>
                    <a:bodyPr/>
                    <a:lstStyle/>
                    <a:p>
                      <a:pPr algn="r"/>
                      <a:endParaRPr lang="fr-FR" sz="2000" noProof="0" dirty="0"/>
                    </a:p>
                  </a:txBody>
                  <a:tcPr>
                    <a:noFill/>
                  </a:tcPr>
                </a:tc>
                <a:extLst>
                  <a:ext uri="{0D108BD9-81ED-4DB2-BD59-A6C34878D82A}">
                    <a16:rowId xmlns:a16="http://schemas.microsoft.com/office/drawing/2014/main" val="742304129"/>
                  </a:ext>
                </a:extLst>
              </a:tr>
              <a:tr h="370840">
                <a:tc>
                  <a:txBody>
                    <a:bodyPr/>
                    <a:lstStyle/>
                    <a:p>
                      <a:pPr marL="342900" indent="-34290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Total des exportations par valeur : 40.7 millions de dollars</a:t>
                      </a:r>
                      <a:endParaRPr lang="fr-FR" sz="2000" noProof="0" dirty="0"/>
                    </a:p>
                  </a:txBody>
                  <a:tcPr>
                    <a:noFill/>
                  </a:tcPr>
                </a:tc>
                <a:tc>
                  <a:txBody>
                    <a:bodyPr/>
                    <a:lstStyle/>
                    <a:p>
                      <a:pPr algn="r"/>
                      <a:r>
                        <a:rPr lang="fr-FR" sz="2000" noProof="0" dirty="0" smtClean="0">
                          <a:latin typeface="Arial" panose="020B0604020202020204" pitchFamily="34" charset="0"/>
                          <a:cs typeface="Arial" panose="020B0604020202020204" pitchFamily="34" charset="0"/>
                        </a:rPr>
                        <a:t>-25% </a:t>
                      </a:r>
                      <a:endParaRPr lang="fr-FR" sz="2000" noProof="0" dirty="0"/>
                    </a:p>
                  </a:txBody>
                  <a:tcPr>
                    <a:noFill/>
                  </a:tcPr>
                </a:tc>
                <a:extLst>
                  <a:ext uri="{0D108BD9-81ED-4DB2-BD59-A6C34878D82A}">
                    <a16:rowId xmlns:a16="http://schemas.microsoft.com/office/drawing/2014/main" val="3397366540"/>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Exportations</a:t>
                      </a:r>
                      <a:r>
                        <a:rPr lang="fr-FR" sz="2000" baseline="0" noProof="0" dirty="0" smtClean="0">
                          <a:latin typeface="Arial" panose="020B0604020202020204" pitchFamily="34" charset="0"/>
                          <a:cs typeface="Arial" panose="020B0604020202020204" pitchFamily="34" charset="0"/>
                        </a:rPr>
                        <a:t> de qualité gemme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smtClean="0">
                          <a:latin typeface="Arial" panose="020B0604020202020204" pitchFamily="34" charset="0"/>
                          <a:cs typeface="Arial" panose="020B0604020202020204" pitchFamily="34" charset="0"/>
                        </a:rPr>
                        <a:t>133 producteurs certifiés « Kimberley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smtClean="0">
                          <a:latin typeface="Arial" panose="020B0604020202020204" pitchFamily="34" charset="0"/>
                          <a:cs typeface="Arial" panose="020B0604020202020204" pitchFamily="34" charset="0"/>
                        </a:rPr>
                        <a:t>Acheteurs : Belgique, Dubaï, Israël et Chine </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000" noProof="0" dirty="0" smtClean="0">
                          <a:latin typeface="Arial" panose="020B0604020202020204" pitchFamily="34" charset="0"/>
                          <a:cs typeface="Arial" panose="020B0604020202020204" pitchFamily="34" charset="0"/>
                        </a:rPr>
                        <a:t>$</a:t>
                      </a:r>
                      <a:r>
                        <a:rPr lang="fr-FR" sz="2000" noProof="0" dirty="0" smtClean="0">
                          <a:latin typeface="Arial" panose="020B0604020202020204" pitchFamily="34" charset="0"/>
                          <a:cs typeface="Arial" panose="020B0604020202020204" pitchFamily="34" charset="0"/>
                        </a:rPr>
                        <a:t>18.4m</a:t>
                      </a: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2000" noProof="0" dirty="0" smtClean="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2000" noProof="0" dirty="0"/>
                    </a:p>
                  </a:txBody>
                  <a:tcPr>
                    <a:noFill/>
                  </a:tcPr>
                </a:tc>
                <a:extLst>
                  <a:ext uri="{0D108BD9-81ED-4DB2-BD59-A6C34878D82A}">
                    <a16:rowId xmlns:a16="http://schemas.microsoft.com/office/drawing/2014/main" val="3638649999"/>
                  </a:ext>
                </a:extLst>
              </a:tr>
            </a:tbl>
          </a:graphicData>
        </a:graphic>
      </p:graphicFrame>
    </p:spTree>
    <p:extLst>
      <p:ext uri="{BB962C8B-B14F-4D97-AF65-F5344CB8AC3E}">
        <p14:creationId xmlns:p14="http://schemas.microsoft.com/office/powerpoint/2010/main" val="3687371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2160" y="421396"/>
            <a:ext cx="5768926" cy="1325563"/>
          </a:xfrm>
        </p:spPr>
        <p:txBody>
          <a:bodyPr>
            <a:normAutofit fontScale="90000"/>
          </a:bodyPr>
          <a:lstStyle/>
          <a:p>
            <a:r>
              <a:rPr lang="en-GB" sz="3600" b="1" dirty="0">
                <a:latin typeface="Arial" panose="020B0604020202020204" pitchFamily="34" charset="0"/>
                <a:cs typeface="Arial" panose="020B0604020202020204" pitchFamily="34" charset="0"/>
              </a:rPr>
              <a:t>Zinc </a:t>
            </a: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6" name="TextBox 1"/>
          <p:cNvSpPr txBox="1"/>
          <p:nvPr/>
        </p:nvSpPr>
        <p:spPr>
          <a:xfrm>
            <a:off x="10977218" y="1626138"/>
            <a:ext cx="881383"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latin typeface="Arial" panose="020B0604020202020204" pitchFamily="34" charset="0"/>
                <a:cs typeface="Arial" panose="020B0604020202020204" pitchFamily="34" charset="0"/>
              </a:rPr>
              <a:t>$/t Zn</a:t>
            </a:r>
            <a:endParaRPr lang="en-US" sz="1000" dirty="0">
              <a:latin typeface="Arial" panose="020B0604020202020204" pitchFamily="34" charset="0"/>
              <a:cs typeface="Arial" panose="020B0604020202020204" pitchFamily="34" charset="0"/>
            </a:endParaRPr>
          </a:p>
        </p:txBody>
      </p:sp>
      <p:sp>
        <p:nvSpPr>
          <p:cNvPr id="7" name="TextBox 1"/>
          <p:cNvSpPr txBox="1"/>
          <p:nvPr/>
        </p:nvSpPr>
        <p:spPr>
          <a:xfrm>
            <a:off x="5852159" y="1699523"/>
            <a:ext cx="881383"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smtClean="0">
                <a:latin typeface="Arial" panose="020B0604020202020204" pitchFamily="34" charset="0"/>
                <a:cs typeface="Arial" panose="020B0604020202020204" pitchFamily="34" charset="0"/>
              </a:rPr>
              <a:t>t Zn </a:t>
            </a:r>
            <a:endParaRPr lang="en-US" sz="1000" dirty="0">
              <a:latin typeface="Arial" panose="020B0604020202020204" pitchFamily="34" charset="0"/>
              <a:cs typeface="Arial" panose="020B0604020202020204" pitchFamily="34" charset="0"/>
            </a:endParaRPr>
          </a:p>
        </p:txBody>
      </p:sp>
      <p:sp>
        <p:nvSpPr>
          <p:cNvPr id="9" name="TextBox 1"/>
          <p:cNvSpPr txBox="1"/>
          <p:nvPr/>
        </p:nvSpPr>
        <p:spPr>
          <a:xfrm>
            <a:off x="10945864" y="2182892"/>
            <a:ext cx="540525"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solidFill>
                  <a:srgbClr val="FF0000"/>
                </a:solidFill>
                <a:latin typeface="Arial" panose="020B0604020202020204" pitchFamily="34" charset="0"/>
                <a:cs typeface="Arial" panose="020B0604020202020204" pitchFamily="34" charset="0"/>
              </a:rPr>
              <a:t>2690 </a:t>
            </a:r>
            <a:endParaRPr lang="en-US" sz="900" dirty="0">
              <a:solidFill>
                <a:srgbClr val="FF0000"/>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nvGraphicFramePr>
        <p:xfrm>
          <a:off x="6055335" y="1640512"/>
          <a:ext cx="5362575"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10505173" y="2564341"/>
            <a:ext cx="574271" cy="3387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solidFill>
                  <a:srgbClr val="FF0000"/>
                </a:solidFill>
                <a:latin typeface="Arial" panose="020B0604020202020204" pitchFamily="34" charset="0"/>
                <a:cs typeface="Arial" panose="020B0604020202020204" pitchFamily="34" charset="0"/>
              </a:rPr>
              <a:t>15132 </a:t>
            </a:r>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546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9288" y="54109"/>
            <a:ext cx="5768926" cy="1325563"/>
          </a:xfrm>
        </p:spPr>
        <p:txBody>
          <a:bodyPr>
            <a:normAutofit fontScale="90000"/>
          </a:bodyPr>
          <a:lstStyle/>
          <a:p>
            <a:r>
              <a:rPr lang="en-GB" sz="3600" b="1" dirty="0">
                <a:latin typeface="Arial" panose="020B0604020202020204" pitchFamily="34" charset="0"/>
                <a:cs typeface="Arial" panose="020B0604020202020204" pitchFamily="34" charset="0"/>
              </a:rPr>
              <a:t>Zinc </a:t>
            </a:r>
            <a:r>
              <a:rPr lang="en-GB" sz="3600" dirty="0">
                <a:latin typeface="Arial" panose="020B0604020202020204" pitchFamily="34" charset="0"/>
                <a:cs typeface="Arial" panose="020B0604020202020204" pitchFamily="34" charset="0"/>
              </a:rPr>
              <a:t/>
            </a:r>
            <a:br>
              <a:rPr lang="en-GB" sz="3600" dirty="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T1 </a:t>
            </a:r>
            <a:r>
              <a:rPr lang="en-GB" sz="2700" dirty="0">
                <a:latin typeface="Arial" panose="020B0604020202020204" pitchFamily="34" charset="0"/>
                <a:cs typeface="Arial" panose="020B0604020202020204" pitchFamily="34" charset="0"/>
              </a:rPr>
              <a:t>2017 vs </a:t>
            </a:r>
            <a:r>
              <a:rPr lang="en-GB" sz="2700" dirty="0" smtClean="0">
                <a:latin typeface="Arial" panose="020B0604020202020204" pitchFamily="34" charset="0"/>
                <a:cs typeface="Arial" panose="020B0604020202020204" pitchFamily="34" charset="0"/>
              </a:rPr>
              <a:t>T1 </a:t>
            </a:r>
            <a:r>
              <a:rPr lang="en-GB" sz="2700" dirty="0">
                <a:latin typeface="Arial" panose="020B0604020202020204" pitchFamily="34" charset="0"/>
                <a:cs typeface="Arial" panose="020B0604020202020204" pitchFamily="34" charset="0"/>
              </a:rPr>
              <a:t>2016</a:t>
            </a: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11490491"/>
              </p:ext>
            </p:extLst>
          </p:nvPr>
        </p:nvGraphicFramePr>
        <p:xfrm>
          <a:off x="5729288" y="457199"/>
          <a:ext cx="6462712" cy="6088946"/>
        </p:xfrm>
        <a:graphic>
          <a:graphicData uri="http://schemas.openxmlformats.org/drawingml/2006/table">
            <a:tbl>
              <a:tblPr firstRow="1" bandRow="1">
                <a:tableStyleId>{5C22544A-7EE6-4342-B048-85BDC9FD1C3A}</a:tableStyleId>
              </a:tblPr>
              <a:tblGrid>
                <a:gridCol w="3172146">
                  <a:extLst>
                    <a:ext uri="{9D8B030D-6E8A-4147-A177-3AD203B41FA5}">
                      <a16:colId xmlns:a16="http://schemas.microsoft.com/office/drawing/2014/main" val="4092185734"/>
                    </a:ext>
                  </a:extLst>
                </a:gridCol>
                <a:gridCol w="2303852">
                  <a:extLst>
                    <a:ext uri="{9D8B030D-6E8A-4147-A177-3AD203B41FA5}">
                      <a16:colId xmlns:a16="http://schemas.microsoft.com/office/drawing/2014/main" val="2923729272"/>
                    </a:ext>
                  </a:extLst>
                </a:gridCol>
                <a:gridCol w="986714">
                  <a:extLst>
                    <a:ext uri="{9D8B030D-6E8A-4147-A177-3AD203B41FA5}">
                      <a16:colId xmlns:a16="http://schemas.microsoft.com/office/drawing/2014/main" val="3576253165"/>
                    </a:ext>
                  </a:extLst>
                </a:gridCol>
              </a:tblGrid>
              <a:tr h="354211">
                <a:tc gridSpan="2">
                  <a:txBody>
                    <a:bodyPr/>
                    <a:lstStyle/>
                    <a:p>
                      <a:r>
                        <a:rPr lang="en-US" sz="1800" dirty="0" smtClean="0">
                          <a:latin typeface="Arial" panose="020B0604020202020204" pitchFamily="34" charset="0"/>
                          <a:cs typeface="Arial" panose="020B0604020202020204" pitchFamily="34" charset="0"/>
                        </a:rPr>
                        <a:t>T</a:t>
                      </a:r>
                      <a:endParaRPr lang="en-US" sz="1800" dirty="0">
                        <a:latin typeface="Arial" panose="020B0604020202020204" pitchFamily="34" charset="0"/>
                        <a:cs typeface="Arial" panose="020B0604020202020204" pitchFamily="34" charset="0"/>
                      </a:endParaRPr>
                    </a:p>
                  </a:txBody>
                  <a:tcPr>
                    <a:noFill/>
                  </a:tcPr>
                </a:tc>
                <a:tc hMerge="1">
                  <a:txBody>
                    <a:bodyPr/>
                    <a:lstStyle/>
                    <a:p>
                      <a:endParaRPr lang="en-US" dirty="0"/>
                    </a:p>
                  </a:txBody>
                  <a:tcPr/>
                </a:tc>
                <a:tc>
                  <a:txBody>
                    <a:bodyPr/>
                    <a:lstStyle/>
                    <a:p>
                      <a:endParaRPr lang="en-US"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437128337"/>
                  </a:ext>
                </a:extLst>
              </a:tr>
              <a:tr h="354211">
                <a:tc gridSpan="2">
                  <a:txBody>
                    <a:bodyPr/>
                    <a:lstStyle/>
                    <a:p>
                      <a:pPr marL="285750" indent="-285750">
                        <a:buFont typeface="Arial" panose="020B0604020202020204" pitchFamily="34" charset="0"/>
                        <a:buChar char="•"/>
                      </a:pPr>
                      <a:r>
                        <a:rPr lang="en-GB" sz="1800" dirty="0" smtClean="0">
                          <a:latin typeface="Arial" panose="020B0604020202020204" pitchFamily="34" charset="0"/>
                          <a:cs typeface="Arial" panose="020B0604020202020204" pitchFamily="34" charset="0"/>
                        </a:rPr>
                        <a:t>Production 3 783t </a:t>
                      </a:r>
                      <a:endParaRPr lang="en-US" sz="1800" dirty="0">
                        <a:latin typeface="Arial" panose="020B0604020202020204" pitchFamily="34" charset="0"/>
                        <a:cs typeface="Arial" panose="020B0604020202020204" pitchFamily="34" charset="0"/>
                      </a:endParaRPr>
                    </a:p>
                  </a:txBody>
                  <a:tcPr>
                    <a:noFill/>
                  </a:tcPr>
                </a:tc>
                <a:tc hMerge="1">
                  <a:txBody>
                    <a:bodyPr/>
                    <a:lstStyle/>
                    <a:p>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+99%</a:t>
                      </a:r>
                      <a:endParaRPr lang="en-US"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8455318"/>
                  </a:ext>
                </a:extLst>
              </a:tr>
              <a:tr h="1151186">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latin typeface="Arial" panose="020B0604020202020204" pitchFamily="34" charset="0"/>
                          <a:cs typeface="Arial" panose="020B0604020202020204" pitchFamily="34" charset="0"/>
                        </a:rPr>
                        <a:t>Pas </a:t>
                      </a:r>
                      <a:r>
                        <a:rPr lang="en-GB" sz="1800" dirty="0" err="1" smtClean="0">
                          <a:latin typeface="Arial" panose="020B0604020202020204" pitchFamily="34" charset="0"/>
                          <a:cs typeface="Arial" panose="020B0604020202020204" pitchFamily="34" charset="0"/>
                        </a:rPr>
                        <a:t>directement</a:t>
                      </a:r>
                      <a:r>
                        <a:rPr lang="en-GB" sz="1800" dirty="0" smtClean="0">
                          <a:latin typeface="Arial" panose="020B0604020202020204" pitchFamily="34" charset="0"/>
                          <a:cs typeface="Arial" panose="020B0604020202020204" pitchFamily="34" charset="0"/>
                        </a:rPr>
                        <a:t> comparable – la production a </a:t>
                      </a:r>
                      <a:r>
                        <a:rPr lang="en-GB" sz="1800" dirty="0" err="1" smtClean="0">
                          <a:latin typeface="Arial" panose="020B0604020202020204" pitchFamily="34" charset="0"/>
                          <a:cs typeface="Arial" panose="020B0604020202020204" pitchFamily="34" charset="0"/>
                        </a:rPr>
                        <a:t>ete</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interrompue</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lors</a:t>
                      </a:r>
                      <a:r>
                        <a:rPr lang="en-GB" sz="1800" dirty="0" smtClean="0">
                          <a:latin typeface="Arial" panose="020B0604020202020204" pitchFamily="34" charset="0"/>
                          <a:cs typeface="Arial" panose="020B0604020202020204" pitchFamily="34" charset="0"/>
                        </a:rPr>
                        <a:t> de la pose </a:t>
                      </a:r>
                      <a:r>
                        <a:rPr lang="en-GB" sz="1800" dirty="0" smtClean="0">
                          <a:latin typeface="Arial" panose="020B0604020202020204" pitchFamily="34" charset="0"/>
                          <a:cs typeface="Arial" panose="020B0604020202020204" pitchFamily="34" charset="0"/>
                        </a:rPr>
                        <a:t>au 1er </a:t>
                      </a:r>
                      <a:r>
                        <a:rPr lang="en-GB" sz="1800" dirty="0" err="1" smtClean="0">
                          <a:latin typeface="Arial" panose="020B0604020202020204" pitchFamily="34" charset="0"/>
                          <a:cs typeface="Arial" panose="020B0604020202020204" pitchFamily="34" charset="0"/>
                        </a:rPr>
                        <a:t>trimestre</a:t>
                      </a:r>
                      <a:r>
                        <a:rPr lang="en-GB" sz="1800" dirty="0" smtClean="0">
                          <a:latin typeface="Arial" panose="020B0604020202020204" pitchFamily="34" charset="0"/>
                          <a:cs typeface="Arial" panose="020B0604020202020204" pitchFamily="34" charset="0"/>
                        </a:rPr>
                        <a:t> 2016 d’un </a:t>
                      </a:r>
                      <a:r>
                        <a:rPr lang="en-GB" sz="1800" dirty="0" smtClean="0">
                          <a:latin typeface="Arial" panose="020B0604020202020204" pitchFamily="34" charset="0"/>
                          <a:cs typeface="Arial" panose="020B0604020202020204" pitchFamily="34" charset="0"/>
                        </a:rPr>
                        <a:t>nouveau </a:t>
                      </a:r>
                      <a:r>
                        <a:rPr lang="en-GB" sz="1800" dirty="0" err="1" smtClean="0">
                          <a:latin typeface="Arial" panose="020B0604020202020204" pitchFamily="34" charset="0"/>
                          <a:cs typeface="Arial" panose="020B0604020202020204" pitchFamily="34" charset="0"/>
                        </a:rPr>
                        <a:t>revêtement</a:t>
                      </a:r>
                      <a:r>
                        <a:rPr lang="en-GB" sz="1800" dirty="0" smtClean="0">
                          <a:latin typeface="Arial" panose="020B0604020202020204" pitchFamily="34" charset="0"/>
                          <a:cs typeface="Arial" panose="020B0604020202020204" pitchFamily="34" charset="0"/>
                        </a:rPr>
                        <a:t> du </a:t>
                      </a:r>
                      <a:r>
                        <a:rPr lang="en-GB" sz="1800" dirty="0" smtClean="0">
                          <a:latin typeface="Arial" panose="020B0604020202020204" pitchFamily="34" charset="0"/>
                          <a:cs typeface="Arial" panose="020B0604020202020204" pitchFamily="34" charset="0"/>
                        </a:rPr>
                        <a:t>four</a:t>
                      </a:r>
                      <a:endParaRPr lang="en-US" sz="1800" dirty="0">
                        <a:latin typeface="Arial" panose="020B0604020202020204" pitchFamily="34" charset="0"/>
                        <a:cs typeface="Arial" panose="020B0604020202020204" pitchFamily="34" charset="0"/>
                      </a:endParaRPr>
                    </a:p>
                  </a:txBody>
                  <a:tcPr>
                    <a:noFill/>
                  </a:tcPr>
                </a:tc>
                <a:tc hMerge="1">
                  <a:txBody>
                    <a:bodyPr/>
                    <a:lstStyle/>
                    <a:p>
                      <a:endParaRPr lang="en-US" dirty="0"/>
                    </a:p>
                  </a:txBody>
                  <a:tcPr/>
                </a:tc>
                <a:tc>
                  <a:txBody>
                    <a:bodyPr/>
                    <a:lstStyle/>
                    <a:p>
                      <a:pPr algn="r"/>
                      <a:endParaRPr lang="en-US"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47831293"/>
                  </a:ext>
                </a:extLst>
              </a:tr>
              <a:tr h="354211">
                <a:tc gridSpan="2">
                  <a:txBody>
                    <a:bodyPr/>
                    <a:lstStyle/>
                    <a:p>
                      <a:pPr marL="285750" indent="-285750">
                        <a:buFont typeface="Arial" panose="020B0604020202020204" pitchFamily="34" charset="0"/>
                        <a:buChar char="•"/>
                      </a:pPr>
                      <a:r>
                        <a:rPr lang="en-GB" sz="1800" dirty="0" smtClean="0">
                          <a:latin typeface="Arial" panose="020B0604020202020204" pitchFamily="34" charset="0"/>
                          <a:cs typeface="Arial" panose="020B0604020202020204" pitchFamily="34" charset="0"/>
                        </a:rPr>
                        <a:t>Exportations </a:t>
                      </a:r>
                      <a:r>
                        <a:rPr lang="en-GB" sz="1800" dirty="0" smtClean="0">
                          <a:latin typeface="Arial" panose="020B0604020202020204" pitchFamily="34" charset="0"/>
                          <a:cs typeface="Arial" panose="020B0604020202020204" pitchFamily="34" charset="0"/>
                        </a:rPr>
                        <a:t>          4 </a:t>
                      </a:r>
                      <a:r>
                        <a:rPr lang="en-GB" sz="1800" dirty="0" smtClean="0">
                          <a:latin typeface="Arial" panose="020B0604020202020204" pitchFamily="34" charset="0"/>
                          <a:cs typeface="Arial" panose="020B0604020202020204" pitchFamily="34" charset="0"/>
                        </a:rPr>
                        <a:t>791t </a:t>
                      </a:r>
                      <a:endParaRPr lang="en-US" sz="1800" dirty="0">
                        <a:latin typeface="Arial" panose="020B0604020202020204" pitchFamily="34" charset="0"/>
                        <a:cs typeface="Arial" panose="020B0604020202020204" pitchFamily="34" charset="0"/>
                      </a:endParaRPr>
                    </a:p>
                  </a:txBody>
                  <a:tcPr>
                    <a:noFill/>
                  </a:tcPr>
                </a:tc>
                <a:tc hMerge="1">
                  <a:txBody>
                    <a:bodyPr/>
                    <a:lstStyle/>
                    <a:p>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smtClean="0">
                          <a:latin typeface="Arial" panose="020B0604020202020204" pitchFamily="34" charset="0"/>
                          <a:cs typeface="Arial" panose="020B0604020202020204" pitchFamily="34" charset="0"/>
                        </a:rPr>
                        <a:t>+225%</a:t>
                      </a:r>
                      <a:endParaRPr lang="en-US"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704653515"/>
                  </a:ext>
                </a:extLst>
              </a:tr>
              <a:tr h="354211">
                <a:tc gridSpan="2">
                  <a:txBody>
                    <a:bodyPr/>
                    <a:lstStyle/>
                    <a:p>
                      <a:pPr marL="285750" indent="-285750">
                        <a:buFont typeface="Arial" panose="020B0604020202020204" pitchFamily="34" charset="0"/>
                        <a:buChar char="•"/>
                      </a:pPr>
                      <a:r>
                        <a:rPr lang="en-GB" sz="1800" dirty="0" smtClean="0">
                          <a:latin typeface="Arial" panose="020B0604020202020204" pitchFamily="34" charset="0"/>
                          <a:cs typeface="Arial" panose="020B0604020202020204" pitchFamily="34" charset="0"/>
                        </a:rPr>
                        <a:t>Previsions </a:t>
                      </a:r>
                      <a:r>
                        <a:rPr lang="en-GB" sz="1800" dirty="0" smtClean="0">
                          <a:latin typeface="Arial" panose="020B0604020202020204" pitchFamily="34" charset="0"/>
                          <a:cs typeface="Arial" panose="020B0604020202020204" pitchFamily="34" charset="0"/>
                        </a:rPr>
                        <a:t>2017   </a:t>
                      </a:r>
                      <a:r>
                        <a:rPr lang="en-GB" sz="1800" dirty="0" smtClean="0">
                          <a:latin typeface="Arial" panose="020B0604020202020204" pitchFamily="34" charset="0"/>
                          <a:cs typeface="Arial" panose="020B0604020202020204" pitchFamily="34" charset="0"/>
                        </a:rPr>
                        <a:t>19 164 t </a:t>
                      </a:r>
                      <a:endParaRPr lang="en-US" sz="1800" dirty="0">
                        <a:latin typeface="Arial" panose="020B0604020202020204" pitchFamily="34" charset="0"/>
                        <a:cs typeface="Arial" panose="020B0604020202020204" pitchFamily="34" charset="0"/>
                      </a:endParaRPr>
                    </a:p>
                  </a:txBody>
                  <a:tcPr>
                    <a:noFill/>
                  </a:tcPr>
                </a:tc>
                <a:tc hMerge="1">
                  <a:txBody>
                    <a:bodyPr/>
                    <a:lstStyle/>
                    <a:p>
                      <a:endParaRPr lang="en-US" dirty="0"/>
                    </a:p>
                  </a:txBody>
                  <a:tcPr/>
                </a:tc>
                <a:tc>
                  <a:txBody>
                    <a:bodyPr/>
                    <a:lstStyle/>
                    <a:p>
                      <a:pPr algn="r"/>
                      <a:r>
                        <a:rPr lang="en-GB" sz="1800" dirty="0" smtClean="0">
                          <a:latin typeface="Arial" panose="020B0604020202020204" pitchFamily="34" charset="0"/>
                          <a:cs typeface="Arial" panose="020B0604020202020204" pitchFamily="34" charset="0"/>
                        </a:rPr>
                        <a:t>+52%</a:t>
                      </a:r>
                      <a:endParaRPr lang="en-US"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326702572"/>
                  </a:ext>
                </a:extLst>
              </a:tr>
              <a:tr h="2745135">
                <a:tc gridSpan="3">
                  <a:txBody>
                    <a:bodyPr/>
                    <a:lstStyle/>
                    <a:p>
                      <a:pPr marL="285750" indent="-285750">
                        <a:buFont typeface="Arial" panose="020B0604020202020204" pitchFamily="34" charset="0"/>
                        <a:buChar char="•"/>
                      </a:pPr>
                      <a:r>
                        <a:rPr lang="en-GB" sz="1800" dirty="0" smtClean="0">
                          <a:latin typeface="Arial" panose="020B0604020202020204" pitchFamily="34" charset="0"/>
                          <a:cs typeface="Arial" panose="020B0604020202020204" pitchFamily="34" charset="0"/>
                        </a:rPr>
                        <a:t>Les </a:t>
                      </a:r>
                      <a:r>
                        <a:rPr lang="en-GB" sz="1800" dirty="0" err="1" smtClean="0">
                          <a:latin typeface="Arial" panose="020B0604020202020204" pitchFamily="34" charset="0"/>
                          <a:cs typeface="Arial" panose="020B0604020202020204" pitchFamily="34" charset="0"/>
                        </a:rPr>
                        <a:t>cours</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ont</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atteint</a:t>
                      </a:r>
                      <a:r>
                        <a:rPr lang="en-GB" sz="1800" dirty="0" smtClean="0">
                          <a:latin typeface="Arial" panose="020B0604020202020204" pitchFamily="34" charset="0"/>
                          <a:cs typeface="Arial" panose="020B0604020202020204" pitchFamily="34" charset="0"/>
                        </a:rPr>
                        <a:t> ~2700 </a:t>
                      </a:r>
                      <a:r>
                        <a:rPr lang="en-GB" sz="1800" dirty="0" smtClean="0">
                          <a:latin typeface="Arial" panose="020B0604020202020204" pitchFamily="34" charset="0"/>
                          <a:cs typeface="Arial" panose="020B0604020202020204" pitchFamily="34" charset="0"/>
                        </a:rPr>
                        <a:t>$/t, au plus haut </a:t>
                      </a:r>
                      <a:r>
                        <a:rPr lang="en-GB" sz="1800" dirty="0" err="1" smtClean="0">
                          <a:latin typeface="Arial" panose="020B0604020202020204" pitchFamily="34" charset="0"/>
                          <a:cs typeface="Arial" panose="020B0604020202020204" pitchFamily="34" charset="0"/>
                        </a:rPr>
                        <a:t>depuis</a:t>
                      </a:r>
                      <a:r>
                        <a:rPr lang="en-GB" sz="1800" dirty="0" smtClean="0">
                          <a:latin typeface="Arial" panose="020B0604020202020204" pitchFamily="34" charset="0"/>
                          <a:cs typeface="Arial" panose="020B0604020202020204" pitchFamily="34" charset="0"/>
                        </a:rPr>
                        <a:t> </a:t>
                      </a:r>
                      <a:r>
                        <a:rPr lang="en-GB" sz="1800" baseline="0" dirty="0" smtClean="0">
                          <a:latin typeface="Arial" panose="020B0604020202020204" pitchFamily="34" charset="0"/>
                          <a:cs typeface="Arial" panose="020B0604020202020204" pitchFamily="34" charset="0"/>
                        </a:rPr>
                        <a:t>dix </a:t>
                      </a:r>
                      <a:r>
                        <a:rPr lang="en-GB" sz="1800" baseline="0" dirty="0" err="1" smtClean="0">
                          <a:latin typeface="Arial" panose="020B0604020202020204" pitchFamily="34" charset="0"/>
                          <a:cs typeface="Arial" panose="020B0604020202020204" pitchFamily="34" charset="0"/>
                        </a:rPr>
                        <a:t>ans</a:t>
                      </a:r>
                      <a:r>
                        <a:rPr lang="en-GB" sz="1800" dirty="0" smtClean="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en-GB" sz="1800" dirty="0" smtClean="0">
                          <a:latin typeface="Arial" panose="020B0604020202020204" pitchFamily="34" charset="0"/>
                          <a:cs typeface="Arial" panose="020B0604020202020204" pitchFamily="34" charset="0"/>
                        </a:rPr>
                        <a:t>Entente entre </a:t>
                      </a:r>
                      <a:r>
                        <a:rPr lang="en-GB" sz="1800" dirty="0" err="1" smtClean="0">
                          <a:latin typeface="Arial" panose="020B0604020202020204" pitchFamily="34" charset="0"/>
                          <a:cs typeface="Arial" panose="020B0604020202020204" pitchFamily="34" charset="0"/>
                        </a:rPr>
                        <a:t>producteurs</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en</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vue</a:t>
                      </a:r>
                      <a:r>
                        <a:rPr lang="en-GB" sz="1800" dirty="0" smtClean="0">
                          <a:latin typeface="Arial" panose="020B0604020202020204" pitchFamily="34" charset="0"/>
                          <a:cs typeface="Arial" panose="020B0604020202020204" pitchFamily="34" charset="0"/>
                        </a:rPr>
                        <a:t> de limiter</a:t>
                      </a:r>
                      <a:r>
                        <a:rPr lang="en-GB" sz="1800" baseline="0" dirty="0" smtClean="0">
                          <a:latin typeface="Arial" panose="020B0604020202020204" pitchFamily="34" charset="0"/>
                          <a:cs typeface="Arial" panose="020B0604020202020204" pitchFamily="34" charset="0"/>
                        </a:rPr>
                        <a:t> </a:t>
                      </a:r>
                      <a:r>
                        <a:rPr lang="en-GB" sz="1800" baseline="0" dirty="0" err="1" smtClean="0">
                          <a:latin typeface="Arial" panose="020B0604020202020204" pitchFamily="34" charset="0"/>
                          <a:cs typeface="Arial" panose="020B0604020202020204" pitchFamily="34" charset="0"/>
                        </a:rPr>
                        <a:t>l’approvisionnement</a:t>
                      </a:r>
                      <a:r>
                        <a:rPr lang="en-GB" sz="1800" baseline="0" dirty="0" smtClean="0">
                          <a:latin typeface="Arial" panose="020B0604020202020204" pitchFamily="34" charset="0"/>
                          <a:cs typeface="Arial" panose="020B0604020202020204" pitchFamily="34" charset="0"/>
                        </a:rPr>
                        <a:t> ; </a:t>
                      </a:r>
                      <a:r>
                        <a:rPr lang="en-GB" sz="1800" baseline="0" dirty="0" err="1" smtClean="0">
                          <a:latin typeface="Arial" panose="020B0604020202020204" pitchFamily="34" charset="0"/>
                          <a:cs typeface="Arial" panose="020B0604020202020204" pitchFamily="34" charset="0"/>
                        </a:rPr>
                        <a:t>fermeture</a:t>
                      </a:r>
                      <a:r>
                        <a:rPr lang="en-GB" sz="1800" baseline="0" dirty="0" smtClean="0">
                          <a:latin typeface="Arial" panose="020B0604020202020204" pitchFamily="34" charset="0"/>
                          <a:cs typeface="Arial" panose="020B0604020202020204" pitchFamily="34" charset="0"/>
                        </a:rPr>
                        <a:t> de mines</a:t>
                      </a:r>
                      <a:endParaRPr lang="en-GB" sz="1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fr-FR" sz="1800" dirty="0" smtClean="0">
                          <a:latin typeface="Arial" panose="020B0604020202020204" pitchFamily="34" charset="0"/>
                          <a:cs typeface="Arial" panose="020B0604020202020204" pitchFamily="34" charset="0"/>
                        </a:rPr>
                        <a:t>La Banque mondiale projette un pic de 2800 $/ t pour 2018.</a:t>
                      </a:r>
                      <a:r>
                        <a:rPr lang="en-GB" sz="1800" dirty="0" smtClean="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fr-FR" sz="1800" dirty="0" smtClean="0">
                          <a:latin typeface="Arial" panose="020B0604020202020204" pitchFamily="34" charset="0"/>
                          <a:cs typeface="Arial" panose="020B0604020202020204" pitchFamily="34" charset="0"/>
                        </a:rPr>
                        <a:t>La demande pourrait connaître une hausse de 2,6% cette année, soit 14,3 mt</a:t>
                      </a:r>
                    </a:p>
                    <a:p>
                      <a:pPr marL="742950" lvl="1" indent="-285750">
                        <a:buFont typeface="Wingdings" panose="05000000000000000000" pitchFamily="2" charset="2"/>
                        <a:buChar char="Ø"/>
                      </a:pPr>
                      <a:r>
                        <a:rPr lang="fr-FR" sz="1800" dirty="0" smtClean="0">
                          <a:latin typeface="Arial" panose="020B0604020202020204" pitchFamily="34" charset="0"/>
                          <a:cs typeface="Arial" panose="020B0604020202020204" pitchFamily="34" charset="0"/>
                        </a:rPr>
                        <a:t>La production a connu une chute au cours du deuxième trimestre en raison </a:t>
                      </a:r>
                      <a:r>
                        <a:rPr lang="fr-FR" sz="1800" dirty="0" smtClean="0">
                          <a:latin typeface="Arial" panose="020B0604020202020204" pitchFamily="34" charset="0"/>
                          <a:cs typeface="Arial" panose="020B0604020202020204" pitchFamily="34" charset="0"/>
                        </a:rPr>
                        <a:t>d’un </a:t>
                      </a:r>
                      <a:r>
                        <a:rPr lang="fr-FR" sz="1800" dirty="0" smtClean="0">
                          <a:latin typeface="Arial" panose="020B0604020202020204" pitchFamily="34" charset="0"/>
                          <a:cs typeface="Arial" panose="020B0604020202020204" pitchFamily="34" charset="0"/>
                        </a:rPr>
                        <a:t>conflit </a:t>
                      </a:r>
                      <a:r>
                        <a:rPr lang="fr-FR" sz="1800" dirty="0" smtClean="0">
                          <a:latin typeface="Arial" panose="020B0604020202020204" pitchFamily="34" charset="0"/>
                          <a:cs typeface="Arial" panose="020B0604020202020204" pitchFamily="34" charset="0"/>
                        </a:rPr>
                        <a:t>chez GTL/STL</a:t>
                      </a:r>
                      <a:r>
                        <a:rPr lang="fr-FR"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no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987075835"/>
                  </a:ext>
                </a:extLst>
              </a:tr>
              <a:tr h="354211">
                <a:tc>
                  <a:txBody>
                    <a:bodyPr/>
                    <a:lstStyle/>
                    <a:p>
                      <a:endParaRPr lang="en-US" sz="1800" dirty="0">
                        <a:latin typeface="Arial" panose="020B0604020202020204" pitchFamily="34" charset="0"/>
                        <a:cs typeface="Arial" panose="020B0604020202020204" pitchFamily="34" charset="0"/>
                      </a:endParaRPr>
                    </a:p>
                  </a:txBody>
                  <a:tcPr>
                    <a:noFill/>
                  </a:tcPr>
                </a:tc>
                <a:tc gridSpan="2">
                  <a:txBody>
                    <a:bodyPr/>
                    <a:lstStyle/>
                    <a:p>
                      <a:endParaRPr lang="en-US" sz="1800" dirty="0">
                        <a:latin typeface="Arial" panose="020B0604020202020204" pitchFamily="34" charset="0"/>
                        <a:cs typeface="Arial" panose="020B0604020202020204" pitchFamily="34" charset="0"/>
                      </a:endParaRPr>
                    </a:p>
                  </a:txBody>
                  <a:tcPr>
                    <a:noFill/>
                  </a:tcPr>
                </a:tc>
                <a:tc hMerge="1">
                  <a:txBody>
                    <a:bodyPr/>
                    <a:lstStyle/>
                    <a:p>
                      <a:endParaRPr lang="en-US"/>
                    </a:p>
                  </a:txBody>
                  <a:tcPr/>
                </a:tc>
                <a:extLst>
                  <a:ext uri="{0D108BD9-81ED-4DB2-BD59-A6C34878D82A}">
                    <a16:rowId xmlns:a16="http://schemas.microsoft.com/office/drawing/2014/main" val="2513648054"/>
                  </a:ext>
                </a:extLst>
              </a:tr>
            </a:tbl>
          </a:graphicData>
        </a:graphic>
      </p:graphicFrame>
    </p:spTree>
    <p:extLst>
      <p:ext uri="{BB962C8B-B14F-4D97-AF65-F5344CB8AC3E}">
        <p14:creationId xmlns:p14="http://schemas.microsoft.com/office/powerpoint/2010/main" val="1334891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fr-FR" sz="3600" b="1" dirty="0" smtClean="0">
                <a:latin typeface="Arial" panose="020B0604020202020204" pitchFamily="34" charset="0"/>
                <a:cs typeface="Arial" panose="020B0604020202020204" pitchFamily="34" charset="0"/>
              </a:rPr>
              <a:t>3T</a:t>
            </a:r>
            <a:endParaRPr lang="en-US" sz="3600" b="1"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nvGraphicFramePr>
        <p:xfrm>
          <a:off x="4162926" y="1443787"/>
          <a:ext cx="3898232" cy="3956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8061158" y="1325562"/>
          <a:ext cx="3898232" cy="40745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p:cNvSpPr txBox="1"/>
          <p:nvPr/>
        </p:nvSpPr>
        <p:spPr>
          <a:xfrm>
            <a:off x="8061158" y="1443787"/>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anose="020B0604020202020204" pitchFamily="34" charset="0"/>
              </a:rPr>
              <a:t>t</a:t>
            </a:r>
            <a:r>
              <a:rPr lang="en-US" sz="800" dirty="0" smtClean="0">
                <a:latin typeface="Arial" panose="020B0604020202020204" pitchFamily="34" charset="0"/>
                <a:cs typeface="Arial" panose="020B0604020202020204" pitchFamily="34" charset="0"/>
              </a:rPr>
              <a:t> wolframite</a:t>
            </a:r>
            <a:endParaRPr lang="en-US" sz="800" dirty="0">
              <a:latin typeface="Arial" panose="020B0604020202020204" pitchFamily="34" charset="0"/>
              <a:cs typeface="Arial" panose="020B0604020202020204" pitchFamily="34" charset="0"/>
            </a:endParaRPr>
          </a:p>
        </p:txBody>
      </p:sp>
      <p:sp>
        <p:nvSpPr>
          <p:cNvPr id="12" name="TextBox 1"/>
          <p:cNvSpPr txBox="1"/>
          <p:nvPr/>
        </p:nvSpPr>
        <p:spPr>
          <a:xfrm>
            <a:off x="11557182" y="1443787"/>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Arial" panose="020B0604020202020204" pitchFamily="34" charset="0"/>
                <a:cs typeface="Arial" panose="020B0604020202020204" pitchFamily="34" charset="0"/>
              </a:rPr>
              <a:t>$/t</a:t>
            </a:r>
            <a:endParaRPr lang="en-US" sz="800" b="1" dirty="0">
              <a:latin typeface="Arial" panose="020B0604020202020204" pitchFamily="34" charset="0"/>
              <a:cs typeface="Arial" panose="020B0604020202020204" pitchFamily="34" charset="0"/>
            </a:endParaRPr>
          </a:p>
        </p:txBody>
      </p:sp>
      <p:sp>
        <p:nvSpPr>
          <p:cNvPr id="13" name="TextBox 1"/>
          <p:cNvSpPr txBox="1"/>
          <p:nvPr/>
        </p:nvSpPr>
        <p:spPr>
          <a:xfrm>
            <a:off x="11165503" y="4120603"/>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solidFill>
                  <a:srgbClr val="FF0000"/>
                </a:solidFill>
                <a:latin typeface="Arial" panose="020B0604020202020204" pitchFamily="34" charset="0"/>
                <a:cs typeface="Arial" panose="020B0604020202020204" pitchFamily="34" charset="0"/>
              </a:rPr>
              <a:t>194</a:t>
            </a:r>
            <a:endParaRPr lang="en-US" sz="800" dirty="0">
              <a:solidFill>
                <a:srgbClr val="FF0000"/>
              </a:solidFill>
              <a:latin typeface="Arial" panose="020B0604020202020204" pitchFamily="34" charset="0"/>
              <a:cs typeface="Arial" panose="020B0604020202020204" pitchFamily="34" charset="0"/>
            </a:endParaRPr>
          </a:p>
        </p:txBody>
      </p:sp>
      <p:sp>
        <p:nvSpPr>
          <p:cNvPr id="14" name="TextBox 1"/>
          <p:cNvSpPr txBox="1"/>
          <p:nvPr/>
        </p:nvSpPr>
        <p:spPr>
          <a:xfrm>
            <a:off x="11497024" y="3073061"/>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solidFill>
                  <a:srgbClr val="FF0000"/>
                </a:solidFill>
                <a:latin typeface="Arial" panose="020B0604020202020204" pitchFamily="34" charset="0"/>
                <a:cs typeface="Arial" panose="020B0604020202020204" pitchFamily="34" charset="0"/>
              </a:rPr>
              <a:t>19700</a:t>
            </a:r>
            <a:endParaRPr lang="en-US" sz="800" dirty="0">
              <a:solidFill>
                <a:srgbClr val="FF0000"/>
              </a:solidFill>
              <a:latin typeface="Arial" panose="020B0604020202020204" pitchFamily="34" charset="0"/>
              <a:cs typeface="Arial" panose="020B0604020202020204" pitchFamily="34" charset="0"/>
            </a:endParaRPr>
          </a:p>
        </p:txBody>
      </p:sp>
      <p:sp>
        <p:nvSpPr>
          <p:cNvPr id="15" name="TextBox 1"/>
          <p:cNvSpPr txBox="1"/>
          <p:nvPr/>
        </p:nvSpPr>
        <p:spPr>
          <a:xfrm>
            <a:off x="4188418" y="1443787"/>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anose="020B0604020202020204" pitchFamily="34" charset="0"/>
              </a:rPr>
              <a:t>t</a:t>
            </a:r>
            <a:r>
              <a:rPr lang="en-US" sz="800" dirty="0" smtClean="0">
                <a:latin typeface="Arial" panose="020B0604020202020204" pitchFamily="34" charset="0"/>
                <a:cs typeface="Arial" panose="020B0604020202020204" pitchFamily="34" charset="0"/>
              </a:rPr>
              <a:t> </a:t>
            </a:r>
            <a:r>
              <a:rPr lang="en-US" sz="800" dirty="0" err="1" smtClean="0">
                <a:latin typeface="Arial" panose="020B0604020202020204" pitchFamily="34" charset="0"/>
                <a:cs typeface="Arial" panose="020B0604020202020204" pitchFamily="34" charset="0"/>
              </a:rPr>
              <a:t>coltan</a:t>
            </a:r>
            <a:endParaRPr lang="en-US" sz="800" dirty="0">
              <a:latin typeface="Arial" panose="020B0604020202020204" pitchFamily="34" charset="0"/>
              <a:cs typeface="Arial" panose="020B0604020202020204" pitchFamily="34" charset="0"/>
            </a:endParaRPr>
          </a:p>
        </p:txBody>
      </p:sp>
      <p:sp>
        <p:nvSpPr>
          <p:cNvPr id="16" name="TextBox 1"/>
          <p:cNvSpPr txBox="1"/>
          <p:nvPr/>
        </p:nvSpPr>
        <p:spPr>
          <a:xfrm>
            <a:off x="7598792" y="1562011"/>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Arial" panose="020B0604020202020204" pitchFamily="34" charset="0"/>
                <a:cs typeface="Arial" panose="020B0604020202020204" pitchFamily="34" charset="0"/>
              </a:rPr>
              <a:t>$/t</a:t>
            </a:r>
            <a:endParaRPr lang="en-US" sz="800" b="1" dirty="0">
              <a:latin typeface="Arial" panose="020B0604020202020204" pitchFamily="34" charset="0"/>
              <a:cs typeface="Arial" panose="020B0604020202020204" pitchFamily="34" charset="0"/>
            </a:endParaRPr>
          </a:p>
        </p:txBody>
      </p:sp>
      <p:sp>
        <p:nvSpPr>
          <p:cNvPr id="17" name="TextBox 1"/>
          <p:cNvSpPr txBox="1"/>
          <p:nvPr/>
        </p:nvSpPr>
        <p:spPr>
          <a:xfrm>
            <a:off x="3640402" y="1704304"/>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Arial" panose="020B0604020202020204" pitchFamily="34" charset="0"/>
                <a:cs typeface="Arial" panose="020B0604020202020204" pitchFamily="34" charset="0"/>
              </a:rPr>
              <a:t>$/t</a:t>
            </a:r>
            <a:endParaRPr lang="en-US" sz="800" b="1" dirty="0">
              <a:latin typeface="Arial" panose="020B0604020202020204" pitchFamily="34" charset="0"/>
              <a:cs typeface="Arial" panose="020B0604020202020204" pitchFamily="34" charset="0"/>
            </a:endParaRPr>
          </a:p>
        </p:txBody>
      </p:sp>
      <p:graphicFrame>
        <p:nvGraphicFramePr>
          <p:cNvPr id="18" name="Chart 17"/>
          <p:cNvGraphicFramePr>
            <a:graphicFrameLocks/>
          </p:cNvGraphicFramePr>
          <p:nvPr/>
        </p:nvGraphicFramePr>
        <p:xfrm>
          <a:off x="201817" y="1562011"/>
          <a:ext cx="3900951" cy="371985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
          <p:cNvSpPr txBox="1"/>
          <p:nvPr/>
        </p:nvSpPr>
        <p:spPr>
          <a:xfrm>
            <a:off x="144378" y="1586080"/>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anose="020B0604020202020204" pitchFamily="34" charset="0"/>
              </a:rPr>
              <a:t>t</a:t>
            </a:r>
            <a:r>
              <a:rPr lang="en-US" sz="800" dirty="0" smtClean="0">
                <a:latin typeface="Arial" panose="020B0604020202020204" pitchFamily="34" charset="0"/>
                <a:cs typeface="Arial" panose="020B0604020202020204" pitchFamily="34" charset="0"/>
              </a:rPr>
              <a:t> </a:t>
            </a:r>
            <a:r>
              <a:rPr lang="en-US" sz="800" dirty="0" err="1" smtClean="0">
                <a:latin typeface="Arial" panose="020B0604020202020204" pitchFamily="34" charset="0"/>
                <a:cs typeface="Arial" panose="020B0604020202020204" pitchFamily="34" charset="0"/>
              </a:rPr>
              <a:t>cassiterte</a:t>
            </a:r>
            <a:endParaRPr lang="en-US" sz="800" dirty="0">
              <a:latin typeface="Arial" panose="020B0604020202020204" pitchFamily="34" charset="0"/>
              <a:cs typeface="Arial" panose="020B0604020202020204" pitchFamily="34" charset="0"/>
            </a:endParaRPr>
          </a:p>
        </p:txBody>
      </p:sp>
      <p:sp>
        <p:nvSpPr>
          <p:cNvPr id="20" name="TextBox 1"/>
          <p:cNvSpPr txBox="1"/>
          <p:nvPr/>
        </p:nvSpPr>
        <p:spPr>
          <a:xfrm>
            <a:off x="7191723" y="1988890"/>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solidFill>
                  <a:srgbClr val="FF0000"/>
                </a:solidFill>
                <a:latin typeface="Arial" panose="020B0604020202020204" pitchFamily="34" charset="0"/>
                <a:cs typeface="Arial" panose="020B0604020202020204" pitchFamily="34" charset="0"/>
              </a:rPr>
              <a:t>1571</a:t>
            </a:r>
            <a:endParaRPr lang="en-US" sz="800" dirty="0">
              <a:solidFill>
                <a:srgbClr val="FF0000"/>
              </a:solidFill>
              <a:latin typeface="Arial" panose="020B0604020202020204" pitchFamily="34" charset="0"/>
              <a:cs typeface="Arial" panose="020B0604020202020204" pitchFamily="34" charset="0"/>
            </a:endParaRPr>
          </a:p>
        </p:txBody>
      </p:sp>
      <p:sp>
        <p:nvSpPr>
          <p:cNvPr id="21" name="TextBox 1"/>
          <p:cNvSpPr txBox="1"/>
          <p:nvPr/>
        </p:nvSpPr>
        <p:spPr>
          <a:xfrm>
            <a:off x="7559688" y="2545170"/>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solidFill>
                  <a:srgbClr val="FF0000"/>
                </a:solidFill>
                <a:latin typeface="Arial" panose="020B0604020202020204" pitchFamily="34" charset="0"/>
                <a:cs typeface="Arial" panose="020B0604020202020204" pitchFamily="34" charset="0"/>
              </a:rPr>
              <a:t>193000</a:t>
            </a:r>
            <a:endParaRPr lang="en-US" sz="800" dirty="0">
              <a:solidFill>
                <a:srgbClr val="FF0000"/>
              </a:solidFill>
              <a:latin typeface="Arial" panose="020B0604020202020204" pitchFamily="34" charset="0"/>
              <a:cs typeface="Arial" panose="020B0604020202020204" pitchFamily="34" charset="0"/>
            </a:endParaRPr>
          </a:p>
        </p:txBody>
      </p:sp>
      <p:sp>
        <p:nvSpPr>
          <p:cNvPr id="22" name="TextBox 1"/>
          <p:cNvSpPr txBox="1"/>
          <p:nvPr/>
        </p:nvSpPr>
        <p:spPr>
          <a:xfrm>
            <a:off x="3205686" y="3161420"/>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solidFill>
                  <a:srgbClr val="FF0000"/>
                </a:solidFill>
                <a:latin typeface="Arial" panose="020B0604020202020204" pitchFamily="34" charset="0"/>
                <a:cs typeface="Arial" panose="020B0604020202020204" pitchFamily="34" charset="0"/>
              </a:rPr>
              <a:t>12293</a:t>
            </a:r>
            <a:endParaRPr lang="en-US" sz="800" dirty="0">
              <a:solidFill>
                <a:srgbClr val="FF0000"/>
              </a:solidFill>
              <a:latin typeface="Arial" panose="020B0604020202020204" pitchFamily="34" charset="0"/>
              <a:cs typeface="Arial" panose="020B0604020202020204" pitchFamily="34" charset="0"/>
            </a:endParaRPr>
          </a:p>
        </p:txBody>
      </p:sp>
      <p:sp>
        <p:nvSpPr>
          <p:cNvPr id="23" name="TextBox 1"/>
          <p:cNvSpPr txBox="1"/>
          <p:nvPr/>
        </p:nvSpPr>
        <p:spPr>
          <a:xfrm>
            <a:off x="3628871" y="3540161"/>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solidFill>
                  <a:srgbClr val="FF0000"/>
                </a:solidFill>
                <a:latin typeface="Arial" panose="020B0604020202020204" pitchFamily="34" charset="0"/>
                <a:cs typeface="Arial" panose="020B0604020202020204" pitchFamily="34" charset="0"/>
              </a:rPr>
              <a:t>19716</a:t>
            </a:r>
            <a:endParaRPr lang="en-US" sz="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483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2160" y="421396"/>
            <a:ext cx="5768926" cy="1325563"/>
          </a:xfrm>
        </p:spPr>
        <p:txBody>
          <a:bodyPr>
            <a:normAutofit fontScale="90000"/>
          </a:bodyPr>
          <a:lstStyle/>
          <a:p>
            <a:r>
              <a:rPr lang="en-GB" sz="3400" b="1" dirty="0">
                <a:latin typeface="Arial" panose="020B0604020202020204" pitchFamily="34" charset="0"/>
                <a:cs typeface="Arial" panose="020B0604020202020204" pitchFamily="34" charset="0"/>
              </a:rPr>
              <a:t>3T – </a:t>
            </a:r>
            <a:r>
              <a:rPr lang="fr-FR" sz="3400" b="1" dirty="0" smtClean="0">
                <a:latin typeface="Arial" panose="020B0604020202020204" pitchFamily="34" charset="0"/>
                <a:cs typeface="Arial" panose="020B0604020202020204" pitchFamily="34" charset="0"/>
              </a:rPr>
              <a:t>Tungstène, Tantale</a:t>
            </a:r>
            <a:r>
              <a:rPr lang="fr-FR" sz="3400" dirty="0" smtClean="0"/>
              <a:t>, </a:t>
            </a:r>
            <a:r>
              <a:rPr lang="fr-FR" sz="3400" b="1" dirty="0" smtClean="0">
                <a:latin typeface="Arial" panose="020B0604020202020204" pitchFamily="34" charset="0"/>
                <a:cs typeface="Arial" panose="020B0604020202020204" pitchFamily="34" charset="0"/>
              </a:rPr>
              <a:t>Étain</a:t>
            </a:r>
            <a:br>
              <a:rPr lang="fr-FR" sz="3400" b="1" dirty="0" smtClean="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
            </a:r>
            <a:br>
              <a:rPr lang="en-GB" sz="3600" dirty="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T1 </a:t>
            </a:r>
            <a:r>
              <a:rPr lang="en-GB" sz="2700" dirty="0">
                <a:latin typeface="Arial" panose="020B0604020202020204" pitchFamily="34" charset="0"/>
                <a:cs typeface="Arial" panose="020B0604020202020204" pitchFamily="34" charset="0"/>
              </a:rPr>
              <a:t>2017 vs </a:t>
            </a:r>
            <a:r>
              <a:rPr lang="en-GB" sz="2700" dirty="0" smtClean="0">
                <a:latin typeface="Arial" panose="020B0604020202020204" pitchFamily="34" charset="0"/>
                <a:cs typeface="Arial" panose="020B0604020202020204" pitchFamily="34" charset="0"/>
              </a:rPr>
              <a:t>T1 </a:t>
            </a:r>
            <a:r>
              <a:rPr lang="en-GB" sz="2700" dirty="0">
                <a:latin typeface="Arial" panose="020B0604020202020204" pitchFamily="34" charset="0"/>
                <a:cs typeface="Arial" panose="020B0604020202020204" pitchFamily="34" charset="0"/>
              </a:rPr>
              <a:t>2016</a:t>
            </a: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81798422"/>
              </p:ext>
            </p:extLst>
          </p:nvPr>
        </p:nvGraphicFramePr>
        <p:xfrm>
          <a:off x="5852160" y="1618497"/>
          <a:ext cx="6106478" cy="4145280"/>
        </p:xfrm>
        <a:graphic>
          <a:graphicData uri="http://schemas.openxmlformats.org/drawingml/2006/table">
            <a:tbl>
              <a:tblPr firstRow="1" bandRow="1">
                <a:tableStyleId>{5C22544A-7EE6-4342-B048-85BDC9FD1C3A}</a:tableStyleId>
              </a:tblPr>
              <a:tblGrid>
                <a:gridCol w="4278018">
                  <a:extLst>
                    <a:ext uri="{9D8B030D-6E8A-4147-A177-3AD203B41FA5}">
                      <a16:colId xmlns:a16="http://schemas.microsoft.com/office/drawing/2014/main" val="1301191544"/>
                    </a:ext>
                  </a:extLst>
                </a:gridCol>
                <a:gridCol w="1828460">
                  <a:extLst>
                    <a:ext uri="{9D8B030D-6E8A-4147-A177-3AD203B41FA5}">
                      <a16:colId xmlns:a16="http://schemas.microsoft.com/office/drawing/2014/main" val="2456181874"/>
                    </a:ext>
                  </a:extLst>
                </a:gridCol>
              </a:tblGrid>
              <a:tr h="370840">
                <a:tc>
                  <a:txBody>
                    <a:bodyPr/>
                    <a:lstStyle/>
                    <a:p>
                      <a:r>
                        <a:rPr lang="fr-FR" b="0" noProof="0" dirty="0" smtClean="0">
                          <a:solidFill>
                            <a:schemeClr val="tx1"/>
                          </a:solidFill>
                          <a:latin typeface="Arial" panose="020B0604020202020204" pitchFamily="34" charset="0"/>
                          <a:cs typeface="Arial" panose="020B0604020202020204" pitchFamily="34" charset="0"/>
                        </a:rPr>
                        <a:t>Production</a:t>
                      </a:r>
                      <a:r>
                        <a:rPr lang="fr-FR" b="0" baseline="0" noProof="0" dirty="0" smtClean="0">
                          <a:solidFill>
                            <a:schemeClr val="tx1"/>
                          </a:solidFill>
                          <a:latin typeface="Arial" panose="020B0604020202020204" pitchFamily="34" charset="0"/>
                          <a:cs typeface="Arial" panose="020B0604020202020204" pitchFamily="34" charset="0"/>
                        </a:rPr>
                        <a:t> </a:t>
                      </a:r>
                      <a:r>
                        <a:rPr lang="fr-FR" b="0" noProof="0" dirty="0" smtClean="0">
                          <a:solidFill>
                            <a:schemeClr val="tx1"/>
                          </a:solidFill>
                          <a:latin typeface="Arial" panose="020B0604020202020204" pitchFamily="34" charset="0"/>
                          <a:cs typeface="Arial" panose="020B0604020202020204" pitchFamily="34" charset="0"/>
                        </a:rPr>
                        <a:t>cassitérite </a:t>
                      </a:r>
                      <a:r>
                        <a:rPr lang="fr-FR" b="0" noProof="0" dirty="0" smtClean="0">
                          <a:solidFill>
                            <a:schemeClr val="tx1"/>
                          </a:solidFill>
                          <a:latin typeface="Arial" panose="020B0604020202020204" pitchFamily="34" charset="0"/>
                          <a:cs typeface="Arial" panose="020B0604020202020204" pitchFamily="34" charset="0"/>
                        </a:rPr>
                        <a:t>        3 </a:t>
                      </a:r>
                      <a:r>
                        <a:rPr lang="fr-FR" b="0" noProof="0" dirty="0" smtClean="0">
                          <a:solidFill>
                            <a:schemeClr val="tx1"/>
                          </a:solidFill>
                          <a:latin typeface="Arial" panose="020B0604020202020204" pitchFamily="34" charset="0"/>
                          <a:cs typeface="Arial" panose="020B0604020202020204" pitchFamily="34" charset="0"/>
                        </a:rPr>
                        <a:t>073t </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+54%</a:t>
                      </a: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76478024"/>
                  </a:ext>
                </a:extLst>
              </a:tr>
              <a:tr h="370840">
                <a:tc>
                  <a:txBody>
                    <a:bodyPr/>
                    <a:lstStyle/>
                    <a:p>
                      <a:r>
                        <a:rPr lang="fr-FR" b="0" noProof="0" dirty="0" smtClean="0">
                          <a:solidFill>
                            <a:schemeClr val="tx1"/>
                          </a:solidFill>
                          <a:latin typeface="Arial" panose="020B0604020202020204" pitchFamily="34" charset="0"/>
                          <a:cs typeface="Arial" panose="020B0604020202020204" pitchFamily="34" charset="0"/>
                        </a:rPr>
                        <a:t>Exportations de cassitérite 2 603t </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+78%</a:t>
                      </a: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91138526"/>
                  </a:ext>
                </a:extLst>
              </a:tr>
              <a:tr h="370840">
                <a:tc>
                  <a:txBody>
                    <a:bodyPr/>
                    <a:lstStyle/>
                    <a:p>
                      <a:r>
                        <a:rPr lang="fr-FR" b="0" noProof="0" dirty="0" smtClean="0">
                          <a:solidFill>
                            <a:schemeClr val="tx1"/>
                          </a:solidFill>
                          <a:latin typeface="Arial" panose="020B0604020202020204" pitchFamily="34" charset="0"/>
                          <a:cs typeface="Arial" panose="020B0604020202020204" pitchFamily="34" charset="0"/>
                        </a:rPr>
                        <a:t>Prévisions 2017 </a:t>
                      </a:r>
                      <a:r>
                        <a:rPr lang="fr-FR" b="0" noProof="0" dirty="0" smtClean="0">
                          <a:solidFill>
                            <a:schemeClr val="tx1"/>
                          </a:solidFill>
                          <a:latin typeface="Arial" panose="020B0604020202020204" pitchFamily="34" charset="0"/>
                          <a:cs typeface="Arial" panose="020B0604020202020204" pitchFamily="34" charset="0"/>
                        </a:rPr>
                        <a:t>               15 </a:t>
                      </a:r>
                      <a:r>
                        <a:rPr lang="fr-FR" b="0" noProof="0" dirty="0" smtClean="0">
                          <a:solidFill>
                            <a:schemeClr val="tx1"/>
                          </a:solidFill>
                          <a:latin typeface="Arial" panose="020B0604020202020204" pitchFamily="34" charset="0"/>
                          <a:cs typeface="Arial" panose="020B0604020202020204" pitchFamily="34" charset="0"/>
                        </a:rPr>
                        <a:t>132t</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+30</a:t>
                      </a:r>
                      <a:r>
                        <a:rPr lang="fr-FR" b="0" noProof="0" dirty="0" smtClean="0">
                          <a:solidFill>
                            <a:schemeClr val="tx1"/>
                          </a:solidFill>
                          <a:latin typeface="Arial" panose="020B0604020202020204" pitchFamily="34" charset="0"/>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747133166"/>
                  </a:ext>
                </a:extLst>
              </a:tr>
              <a:tr h="370840">
                <a:tc>
                  <a:txBody>
                    <a:bodyPr/>
                    <a:lstStyle/>
                    <a:p>
                      <a:r>
                        <a:rPr lang="fr-FR" b="0" noProof="0" dirty="0" smtClean="0">
                          <a:solidFill>
                            <a:schemeClr val="tx1"/>
                          </a:solidFill>
                          <a:latin typeface="Arial" panose="020B0604020202020204" pitchFamily="34" charset="0"/>
                          <a:cs typeface="Arial" panose="020B0604020202020204" pitchFamily="34" charset="0"/>
                        </a:rPr>
                        <a:t>Production de </a:t>
                      </a:r>
                      <a:r>
                        <a:rPr lang="fr-FR" b="0" noProof="0" dirty="0" err="1" smtClean="0">
                          <a:solidFill>
                            <a:schemeClr val="tx1"/>
                          </a:solidFill>
                          <a:latin typeface="Arial" panose="020B0604020202020204" pitchFamily="34" charset="0"/>
                          <a:cs typeface="Arial" panose="020B0604020202020204" pitchFamily="34" charset="0"/>
                        </a:rPr>
                        <a:t>coltan</a:t>
                      </a:r>
                      <a:r>
                        <a:rPr lang="fr-FR" b="0" noProof="0" dirty="0" smtClean="0">
                          <a:solidFill>
                            <a:schemeClr val="tx1"/>
                          </a:solidFill>
                          <a:latin typeface="Arial" panose="020B0604020202020204" pitchFamily="34" charset="0"/>
                          <a:cs typeface="Arial" panose="020B0604020202020204" pitchFamily="34" charset="0"/>
                        </a:rPr>
                        <a:t> </a:t>
                      </a:r>
                      <a:r>
                        <a:rPr lang="fr-FR" b="0" noProof="0" dirty="0" smtClean="0">
                          <a:solidFill>
                            <a:schemeClr val="tx1"/>
                          </a:solidFill>
                          <a:latin typeface="Arial" panose="020B0604020202020204" pitchFamily="34" charset="0"/>
                          <a:cs typeface="Arial" panose="020B0604020202020204" pitchFamily="34" charset="0"/>
                        </a:rPr>
                        <a:t>             393t </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+20%</a:t>
                      </a: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16693072"/>
                  </a:ext>
                </a:extLst>
              </a:tr>
              <a:tr h="370840">
                <a:tc>
                  <a:txBody>
                    <a:bodyPr/>
                    <a:lstStyle/>
                    <a:p>
                      <a:r>
                        <a:rPr lang="fr-FR" b="0" noProof="0" dirty="0" smtClean="0">
                          <a:solidFill>
                            <a:schemeClr val="tx1"/>
                          </a:solidFill>
                          <a:latin typeface="Arial" panose="020B0604020202020204" pitchFamily="34" charset="0"/>
                          <a:cs typeface="Arial" panose="020B0604020202020204" pitchFamily="34" charset="0"/>
                        </a:rPr>
                        <a:t>Exportations de </a:t>
                      </a:r>
                      <a:r>
                        <a:rPr lang="fr-FR" b="0" noProof="0" dirty="0" err="1" smtClean="0">
                          <a:solidFill>
                            <a:schemeClr val="tx1"/>
                          </a:solidFill>
                          <a:latin typeface="Arial" panose="020B0604020202020204" pitchFamily="34" charset="0"/>
                          <a:cs typeface="Arial" panose="020B0604020202020204" pitchFamily="34" charset="0"/>
                        </a:rPr>
                        <a:t>coltan</a:t>
                      </a:r>
                      <a:r>
                        <a:rPr lang="fr-FR" b="0" noProof="0" dirty="0" smtClean="0">
                          <a:solidFill>
                            <a:schemeClr val="tx1"/>
                          </a:solidFill>
                          <a:latin typeface="Arial" panose="020B0604020202020204" pitchFamily="34" charset="0"/>
                          <a:cs typeface="Arial" panose="020B0604020202020204" pitchFamily="34" charset="0"/>
                        </a:rPr>
                        <a:t>  </a:t>
                      </a:r>
                      <a:r>
                        <a:rPr lang="fr-FR" b="0" noProof="0" dirty="0" smtClean="0">
                          <a:solidFill>
                            <a:schemeClr val="tx1"/>
                          </a:solidFill>
                          <a:latin typeface="Arial" panose="020B0604020202020204" pitchFamily="34" charset="0"/>
                          <a:cs typeface="Arial" panose="020B0604020202020204" pitchFamily="34" charset="0"/>
                        </a:rPr>
                        <a:t>         271t</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- 43%</a:t>
                      </a: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210826196"/>
                  </a:ext>
                </a:extLst>
              </a:tr>
              <a:tr h="370840">
                <a:tc>
                  <a:txBody>
                    <a:bodyPr/>
                    <a:lstStyle/>
                    <a:p>
                      <a:r>
                        <a:rPr lang="fr-FR" b="0" noProof="0" dirty="0" smtClean="0">
                          <a:solidFill>
                            <a:schemeClr val="tx1"/>
                          </a:solidFill>
                          <a:latin typeface="Arial" panose="020B0604020202020204" pitchFamily="34" charset="0"/>
                          <a:cs typeface="Arial" panose="020B0604020202020204" pitchFamily="34" charset="0"/>
                        </a:rPr>
                        <a:t>Prévisions 2017   </a:t>
                      </a:r>
                      <a:r>
                        <a:rPr lang="fr-FR" b="0" noProof="0" dirty="0" smtClean="0">
                          <a:solidFill>
                            <a:schemeClr val="tx1"/>
                          </a:solidFill>
                          <a:latin typeface="Arial" panose="020B0604020202020204" pitchFamily="34" charset="0"/>
                          <a:cs typeface="Arial" panose="020B0604020202020204" pitchFamily="34" charset="0"/>
                        </a:rPr>
                        <a:t>               1 </a:t>
                      </a:r>
                      <a:r>
                        <a:rPr lang="fr-FR" b="0" noProof="0" dirty="0" smtClean="0">
                          <a:solidFill>
                            <a:schemeClr val="tx1"/>
                          </a:solidFill>
                          <a:latin typeface="Arial" panose="020B0604020202020204" pitchFamily="34" charset="0"/>
                          <a:cs typeface="Arial" panose="020B0604020202020204" pitchFamily="34" charset="0"/>
                        </a:rPr>
                        <a:t>571t</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fr-FR" b="0" noProof="0" dirty="0" smtClean="0">
                          <a:solidFill>
                            <a:schemeClr val="tx1"/>
                          </a:solidFill>
                          <a:latin typeface="Arial" panose="020B0604020202020204" pitchFamily="34" charset="0"/>
                          <a:cs typeface="Arial" panose="020B0604020202020204" pitchFamily="34" charset="0"/>
                        </a:rPr>
                        <a:t> +80</a:t>
                      </a:r>
                      <a:r>
                        <a:rPr lang="fr-FR" b="0" noProof="0" dirty="0" smtClean="0">
                          <a:solidFill>
                            <a:schemeClr val="tx1"/>
                          </a:solidFill>
                          <a:latin typeface="Arial" panose="020B0604020202020204" pitchFamily="34" charset="0"/>
                          <a:cs typeface="Arial" panose="020B0604020202020204" pitchFamily="34" charset="0"/>
                        </a:rPr>
                        <a:t>%</a:t>
                      </a:r>
                    </a:p>
                    <a:p>
                      <a:pPr algn="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580161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Production de wolframite </a:t>
                      </a:r>
                      <a:r>
                        <a:rPr lang="fr-FR" b="0" noProof="0" dirty="0" smtClean="0">
                          <a:solidFill>
                            <a:schemeClr val="tx1"/>
                          </a:solidFill>
                          <a:latin typeface="Arial" panose="020B0604020202020204" pitchFamily="34" charset="0"/>
                          <a:cs typeface="Arial" panose="020B0604020202020204" pitchFamily="34" charset="0"/>
                        </a:rPr>
                        <a:t>        49t</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(n/a)</a:t>
                      </a: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030869058"/>
                  </a:ext>
                </a:extLst>
              </a:tr>
              <a:tr h="370840">
                <a:tc>
                  <a:txBody>
                    <a:bodyPr/>
                    <a:lstStyle/>
                    <a:p>
                      <a:r>
                        <a:rPr lang="fr-FR" b="0" noProof="0" dirty="0" smtClean="0">
                          <a:solidFill>
                            <a:schemeClr val="tx1"/>
                          </a:solidFill>
                          <a:latin typeface="Arial" panose="020B0604020202020204" pitchFamily="34" charset="0"/>
                          <a:cs typeface="Arial" panose="020B0604020202020204" pitchFamily="34" charset="0"/>
                        </a:rPr>
                        <a:t>Exportations de wolframite  </a:t>
                      </a:r>
                      <a:r>
                        <a:rPr lang="fr-FR" b="0" noProof="0" dirty="0" smtClean="0">
                          <a:solidFill>
                            <a:schemeClr val="tx1"/>
                          </a:solidFill>
                          <a:latin typeface="Arial" panose="020B0604020202020204" pitchFamily="34" charset="0"/>
                          <a:cs typeface="Arial" panose="020B0604020202020204" pitchFamily="34" charset="0"/>
                        </a:rPr>
                        <a:t>    38t </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(n/a)</a:t>
                      </a: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48880606"/>
                  </a:ext>
                </a:extLst>
              </a:tr>
              <a:tr h="370840">
                <a:tc>
                  <a:txBody>
                    <a:bodyPr/>
                    <a:lstStyle/>
                    <a:p>
                      <a:r>
                        <a:rPr lang="fr-FR" b="0" noProof="0" dirty="0" smtClean="0">
                          <a:solidFill>
                            <a:schemeClr val="tx1"/>
                          </a:solidFill>
                          <a:latin typeface="Arial" panose="020B0604020202020204" pitchFamily="34" charset="0"/>
                          <a:cs typeface="Arial" panose="020B0604020202020204" pitchFamily="34" charset="0"/>
                        </a:rPr>
                        <a:t>Prévisions 2017  	</a:t>
                      </a:r>
                      <a:r>
                        <a:rPr lang="fr-FR" b="0" noProof="0" dirty="0" smtClean="0">
                          <a:solidFill>
                            <a:schemeClr val="tx1"/>
                          </a:solidFill>
                          <a:latin typeface="Arial" panose="020B0604020202020204" pitchFamily="34" charset="0"/>
                          <a:cs typeface="Arial" panose="020B0604020202020204" pitchFamily="34" charset="0"/>
                        </a:rPr>
                        <a:t>                  194t </a:t>
                      </a:r>
                      <a:endParaRPr lang="fr-FR" b="0" noProof="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0" noProof="0" dirty="0" smtClean="0">
                          <a:solidFill>
                            <a:schemeClr val="tx1"/>
                          </a:solidFill>
                          <a:latin typeface="Arial" panose="020B0604020202020204" pitchFamily="34" charset="0"/>
                          <a:cs typeface="Arial" panose="020B0604020202020204" pitchFamily="34" charset="0"/>
                        </a:rPr>
                        <a:t>+74%</a:t>
                      </a:r>
                    </a:p>
                    <a:p>
                      <a:pPr marL="0" marR="0" lvl="0" indent="0" algn="r" defTabSz="914400" rtl="0" eaLnBrk="1" fontAlgn="auto" latinLnBrk="0" hangingPunct="1">
                        <a:lnSpc>
                          <a:spcPct val="100000"/>
                        </a:lnSpc>
                        <a:spcBef>
                          <a:spcPts val="0"/>
                        </a:spcBef>
                        <a:spcAft>
                          <a:spcPts val="0"/>
                        </a:spcAft>
                        <a:buClrTx/>
                        <a:buSzTx/>
                        <a:buFontTx/>
                        <a:buNone/>
                        <a:tabLst/>
                        <a:defRPr/>
                      </a:pPr>
                      <a:endParaRPr lang="fr-FR" b="0" noProof="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69657886"/>
                  </a:ext>
                </a:extLst>
              </a:tr>
            </a:tbl>
          </a:graphicData>
        </a:graphic>
      </p:graphicFrame>
    </p:spTree>
    <p:extLst>
      <p:ext uri="{BB962C8B-B14F-4D97-AF65-F5344CB8AC3E}">
        <p14:creationId xmlns:p14="http://schemas.microsoft.com/office/powerpoint/2010/main" val="1278557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2160" y="278516"/>
            <a:ext cx="5768926" cy="1325563"/>
          </a:xfrm>
        </p:spPr>
        <p:txBody>
          <a:bodyPr>
            <a:noAutofit/>
          </a:bodyPr>
          <a:lstStyle/>
          <a:p>
            <a:r>
              <a:rPr lang="en-GB" sz="3100" b="1" dirty="0">
                <a:latin typeface="Arial" panose="020B0604020202020204" pitchFamily="34" charset="0"/>
                <a:cs typeface="Arial" panose="020B0604020202020204" pitchFamily="34" charset="0"/>
              </a:rPr>
              <a:t>3T – </a:t>
            </a:r>
            <a:r>
              <a:rPr lang="fr-FR" sz="3100" b="1" dirty="0">
                <a:latin typeface="Arial" panose="020B0604020202020204" pitchFamily="34" charset="0"/>
                <a:cs typeface="Arial" panose="020B0604020202020204" pitchFamily="34" charset="0"/>
              </a:rPr>
              <a:t>Tungstène, Tantale</a:t>
            </a:r>
            <a:r>
              <a:rPr lang="fr-FR" sz="3100" dirty="0"/>
              <a:t>, </a:t>
            </a:r>
            <a:r>
              <a:rPr lang="fr-FR" sz="3100" b="1" dirty="0">
                <a:latin typeface="Arial" panose="020B0604020202020204" pitchFamily="34" charset="0"/>
                <a:cs typeface="Arial" panose="020B0604020202020204" pitchFamily="34" charset="0"/>
              </a:rPr>
              <a:t>Étain</a:t>
            </a:r>
            <a:r>
              <a:rPr lang="en-GB" sz="3100" b="1" dirty="0" smtClean="0">
                <a:latin typeface="Arial" panose="020B0604020202020204" pitchFamily="34" charset="0"/>
                <a:cs typeface="Arial" panose="020B0604020202020204" pitchFamily="34" charset="0"/>
              </a:rPr>
              <a:t> </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fr-FR" sz="3100" b="1" dirty="0">
                <a:latin typeface="Arial" panose="020B0604020202020204" pitchFamily="34" charset="0"/>
                <a:cs typeface="Arial" panose="020B0604020202020204" pitchFamily="34" charset="0"/>
              </a:rPr>
              <a:t/>
            </a:r>
            <a:br>
              <a:rPr lang="fr-FR" sz="3100" b="1" dirty="0">
                <a:latin typeface="Arial" panose="020B0604020202020204" pitchFamily="34" charset="0"/>
                <a:cs typeface="Arial" panose="020B0604020202020204" pitchFamily="34" charset="0"/>
              </a:rPr>
            </a:br>
            <a:endParaRPr lang="en-US" sz="31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5725550" y="900113"/>
            <a:ext cx="6466449" cy="5585090"/>
          </a:xfrm>
        </p:spPr>
        <p:txBody>
          <a:bodyPr>
            <a:normAutofit lnSpcReduction="10000"/>
          </a:bodyPr>
          <a:lstStyle/>
          <a:p>
            <a:r>
              <a:rPr lang="fr-FR" sz="2000" dirty="0">
                <a:latin typeface="Arial" panose="020B0604020202020204" pitchFamily="34" charset="0"/>
                <a:cs typeface="Arial" panose="020B0604020202020204" pitchFamily="34" charset="0"/>
              </a:rPr>
              <a:t>Utilisés en électronique, produits d’aviation</a:t>
            </a:r>
          </a:p>
          <a:p>
            <a:r>
              <a:rPr lang="fr-FR" sz="2000" dirty="0">
                <a:latin typeface="Arial" panose="020B0604020202020204" pitchFamily="34" charset="0"/>
                <a:cs typeface="Arial" panose="020B0604020202020204" pitchFamily="34" charset="0"/>
              </a:rPr>
              <a:t>Valeur </a:t>
            </a:r>
            <a:r>
              <a:rPr lang="fr-FR" sz="2000" dirty="0" smtClean="0">
                <a:latin typeface="Arial" panose="020B0604020202020204" pitchFamily="34" charset="0"/>
                <a:cs typeface="Arial" panose="020B0604020202020204" pitchFamily="34" charset="0"/>
              </a:rPr>
              <a:t>exportations cassitérite  $</a:t>
            </a:r>
            <a:r>
              <a:rPr lang="fr-FR" sz="2000" dirty="0">
                <a:latin typeface="Arial" panose="020B0604020202020204" pitchFamily="34" charset="0"/>
                <a:cs typeface="Arial" panose="020B0604020202020204" pitchFamily="34" charset="0"/>
              </a:rPr>
              <a:t>19m</a:t>
            </a:r>
          </a:p>
          <a:p>
            <a:r>
              <a:rPr lang="fr-FR" sz="2000" dirty="0">
                <a:latin typeface="Arial" panose="020B0604020202020204" pitchFamily="34" charset="0"/>
                <a:cs typeface="Arial" panose="020B0604020202020204" pitchFamily="34" charset="0"/>
              </a:rPr>
              <a:t>Valeur </a:t>
            </a:r>
            <a:r>
              <a:rPr lang="fr-FR" sz="2000" dirty="0" smtClean="0">
                <a:latin typeface="Arial" panose="020B0604020202020204" pitchFamily="34" charset="0"/>
                <a:cs typeface="Arial" panose="020B0604020202020204" pitchFamily="34" charset="0"/>
              </a:rPr>
              <a:t>exportations </a:t>
            </a:r>
            <a:r>
              <a:rPr lang="fr-FR" sz="2000" dirty="0" err="1" smtClean="0">
                <a:latin typeface="Arial" panose="020B0604020202020204" pitchFamily="34" charset="0"/>
                <a:cs typeface="Arial" panose="020B0604020202020204" pitchFamily="34" charset="0"/>
              </a:rPr>
              <a:t>coltan</a:t>
            </a:r>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7,7m</a:t>
            </a:r>
          </a:p>
          <a:p>
            <a:r>
              <a:rPr lang="fr-FR" sz="2000" dirty="0">
                <a:latin typeface="Arial" panose="020B0604020202020204" pitchFamily="34" charset="0"/>
                <a:cs typeface="Arial" panose="020B0604020202020204" pitchFamily="34" charset="0"/>
              </a:rPr>
              <a:t>Valeurs </a:t>
            </a:r>
            <a:r>
              <a:rPr lang="fr-FR" sz="2000" dirty="0" smtClean="0">
                <a:latin typeface="Arial" panose="020B0604020202020204" pitchFamily="34" charset="0"/>
                <a:cs typeface="Arial" panose="020B0604020202020204" pitchFamily="34" charset="0"/>
              </a:rPr>
              <a:t>exportations wolframite    </a:t>
            </a:r>
            <a:r>
              <a:rPr lang="fr-FR" sz="2000" dirty="0">
                <a:latin typeface="Arial" panose="020B0604020202020204" pitchFamily="34" charset="0"/>
                <a:cs typeface="Arial" panose="020B0604020202020204" pitchFamily="34" charset="0"/>
              </a:rPr>
              <a:t>$327 390</a:t>
            </a:r>
          </a:p>
          <a:p>
            <a:r>
              <a:rPr lang="fr-FR" sz="2000" dirty="0">
                <a:latin typeface="Arial" panose="020B0604020202020204" pitchFamily="34" charset="0"/>
                <a:cs typeface="Arial" panose="020B0604020202020204" pitchFamily="34" charset="0"/>
              </a:rPr>
              <a:t>Bon début de l’année 2017 avec des meilleurs prix pour </a:t>
            </a:r>
            <a:r>
              <a:rPr lang="fr-FR" sz="2000" dirty="0" smtClean="0">
                <a:latin typeface="Arial" panose="020B0604020202020204" pitchFamily="34" charset="0"/>
                <a:cs typeface="Arial" panose="020B0604020202020204" pitchFamily="34" charset="0"/>
              </a:rPr>
              <a:t>l’étain, le tantale et </a:t>
            </a:r>
            <a:r>
              <a:rPr lang="fr-FR" sz="2000" dirty="0">
                <a:latin typeface="Arial" panose="020B0604020202020204" pitchFamily="34" charset="0"/>
                <a:cs typeface="Arial" panose="020B0604020202020204" pitchFamily="34" charset="0"/>
              </a:rPr>
              <a:t>un accès plus facile sur le marché international pour le tungstène de la DRC  </a:t>
            </a:r>
          </a:p>
          <a:p>
            <a:r>
              <a:rPr lang="fr-FR" sz="2000" dirty="0">
                <a:latin typeface="Arial" panose="020B0604020202020204" pitchFamily="34" charset="0"/>
                <a:cs typeface="Arial" panose="020B0604020202020204" pitchFamily="34" charset="0"/>
              </a:rPr>
              <a:t>Les parties prenantes </a:t>
            </a:r>
            <a:r>
              <a:rPr lang="fr-FR" sz="2000" dirty="0" smtClean="0">
                <a:latin typeface="Arial" panose="020B0604020202020204" pitchFamily="34" charset="0"/>
                <a:cs typeface="Arial" panose="020B0604020202020204" pitchFamily="34" charset="0"/>
              </a:rPr>
              <a:t>– producteurs </a:t>
            </a:r>
            <a:r>
              <a:rPr lang="fr-FR" sz="2000" dirty="0">
                <a:latin typeface="Arial" panose="020B0604020202020204" pitchFamily="34" charset="0"/>
                <a:cs typeface="Arial" panose="020B0604020202020204" pitchFamily="34" charset="0"/>
              </a:rPr>
              <a:t>et </a:t>
            </a:r>
            <a:r>
              <a:rPr lang="fr-FR" sz="2000" dirty="0" smtClean="0">
                <a:latin typeface="Arial" panose="020B0604020202020204" pitchFamily="34" charset="0"/>
                <a:cs typeface="Arial" panose="020B0604020202020204" pitchFamily="34" charset="0"/>
              </a:rPr>
              <a:t>gouvernement </a:t>
            </a:r>
            <a:r>
              <a:rPr lang="fr-FR" sz="2000" dirty="0">
                <a:latin typeface="Arial" panose="020B0604020202020204" pitchFamily="34" charset="0"/>
                <a:cs typeface="Arial" panose="020B0604020202020204" pitchFamily="34" charset="0"/>
              </a:rPr>
              <a:t>– s’engagent à améliorer l’industrie (conformité, </a:t>
            </a:r>
            <a:r>
              <a:rPr lang="fr-FR" sz="2000" dirty="0" smtClean="0">
                <a:latin typeface="Arial" panose="020B0604020202020204" pitchFamily="34" charset="0"/>
                <a:cs typeface="Arial" panose="020B0604020202020204" pitchFamily="34" charset="0"/>
              </a:rPr>
              <a:t>départ </a:t>
            </a:r>
            <a:r>
              <a:rPr lang="fr-FR" sz="2000" dirty="0">
                <a:latin typeface="Arial" panose="020B0604020202020204" pitchFamily="34" charset="0"/>
                <a:cs typeface="Arial" panose="020B0604020202020204" pitchFamily="34" charset="0"/>
              </a:rPr>
              <a:t>des creuseurs artisanaux des sites opérationnels privés) avant la production </a:t>
            </a:r>
            <a:r>
              <a:rPr lang="fr-FR" sz="2000" dirty="0" smtClean="0">
                <a:latin typeface="Arial" panose="020B0604020202020204" pitchFamily="34" charset="0"/>
                <a:cs typeface="Arial" panose="020B0604020202020204" pitchFamily="34" charset="0"/>
              </a:rPr>
              <a:t>mécanisée</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La loi </a:t>
            </a:r>
            <a:r>
              <a:rPr lang="fr-FR" sz="2000" dirty="0" err="1">
                <a:latin typeface="Arial" panose="020B0604020202020204" pitchFamily="34" charset="0"/>
                <a:cs typeface="Arial" panose="020B0604020202020204" pitchFamily="34" charset="0"/>
              </a:rPr>
              <a:t>Dodd</a:t>
            </a:r>
            <a:r>
              <a:rPr lang="fr-FR" sz="2000" dirty="0">
                <a:latin typeface="Arial" panose="020B0604020202020204" pitchFamily="34" charset="0"/>
                <a:cs typeface="Arial" panose="020B0604020202020204" pitchFamily="34" charset="0"/>
              </a:rPr>
              <a:t>-Frank sur la traçabilité des “minerais de conflit” </a:t>
            </a:r>
            <a:r>
              <a:rPr lang="fr-FR" sz="2000" dirty="0" smtClean="0">
                <a:latin typeface="Arial" panose="020B0604020202020204" pitchFamily="34" charset="0"/>
                <a:cs typeface="Arial" panose="020B0604020202020204" pitchFamily="34" charset="0"/>
              </a:rPr>
              <a:t>doit </a:t>
            </a:r>
            <a:r>
              <a:rPr lang="fr-FR" sz="2000" dirty="0">
                <a:latin typeface="Arial" panose="020B0604020202020204" pitchFamily="34" charset="0"/>
                <a:cs typeface="Arial" panose="020B0604020202020204" pitchFamily="34" charset="0"/>
              </a:rPr>
              <a:t>être </a:t>
            </a:r>
            <a:r>
              <a:rPr lang="fr-FR" sz="2000" dirty="0" err="1" smtClean="0">
                <a:latin typeface="Arial" panose="020B0604020202020204" pitchFamily="34" charset="0"/>
                <a:cs typeface="Arial" panose="020B0604020202020204" pitchFamily="34" charset="0"/>
              </a:rPr>
              <a:t>re-examinés</a:t>
            </a:r>
            <a:r>
              <a:rPr lang="fr-FR" sz="2000" dirty="0" smtClean="0">
                <a:latin typeface="Arial" panose="020B0604020202020204" pitchFamily="34" charset="0"/>
                <a:cs typeface="Arial" panose="020B0604020202020204" pitchFamily="34" charset="0"/>
              </a:rPr>
              <a:t>. La </a:t>
            </a:r>
            <a:r>
              <a:rPr lang="fr-FR" sz="2000" dirty="0">
                <a:latin typeface="Arial" panose="020B0604020202020204" pitchFamily="34" charset="0"/>
                <a:cs typeface="Arial" panose="020B0604020202020204" pitchFamily="34" charset="0"/>
              </a:rPr>
              <a:t>chambre des Mines </a:t>
            </a:r>
            <a:r>
              <a:rPr lang="fr-FR" sz="2000" dirty="0" smtClean="0">
                <a:latin typeface="Arial" panose="020B0604020202020204" pitchFamily="34" charset="0"/>
                <a:cs typeface="Arial" panose="020B0604020202020204" pitchFamily="34" charset="0"/>
              </a:rPr>
              <a:t>souhaite que </a:t>
            </a:r>
            <a:r>
              <a:rPr lang="fr-FR" sz="2000" dirty="0">
                <a:latin typeface="Arial" panose="020B0604020202020204" pitchFamily="34" charset="0"/>
                <a:cs typeface="Arial" panose="020B0604020202020204" pitchFamily="34" charset="0"/>
              </a:rPr>
              <a:t>la traçabilité </a:t>
            </a:r>
            <a:r>
              <a:rPr lang="fr-FR" sz="2000" dirty="0" smtClean="0">
                <a:latin typeface="Arial" panose="020B0604020202020204" pitchFamily="34" charset="0"/>
                <a:cs typeface="Arial" panose="020B0604020202020204" pitchFamily="34" charset="0"/>
              </a:rPr>
              <a:t>continue </a:t>
            </a:r>
            <a:r>
              <a:rPr lang="fr-FR" sz="2000" dirty="0">
                <a:latin typeface="Arial" panose="020B0604020202020204" pitchFamily="34" charset="0"/>
                <a:cs typeface="Arial" panose="020B0604020202020204" pitchFamily="34" charset="0"/>
              </a:rPr>
              <a:t>selon les lignes directrices de </a:t>
            </a:r>
            <a:r>
              <a:rPr lang="fr-FR" sz="2000" dirty="0" smtClean="0">
                <a:latin typeface="Arial" panose="020B0604020202020204" pitchFamily="34" charset="0"/>
                <a:cs typeface="Arial" panose="020B0604020202020204" pitchFamily="34" charset="0"/>
              </a:rPr>
              <a:t>OCDE </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Les producteurs artisanaux sont les plus touchés à causes des charges administratives sur des marges </a:t>
            </a:r>
            <a:r>
              <a:rPr lang="fr-FR" sz="2000" dirty="0" smtClean="0">
                <a:latin typeface="Arial" panose="020B0604020202020204" pitchFamily="34" charset="0"/>
                <a:cs typeface="Arial" panose="020B0604020202020204" pitchFamily="34" charset="0"/>
              </a:rPr>
              <a:t>serrées.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651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9263" y="0"/>
            <a:ext cx="5107746" cy="1325563"/>
          </a:xfrm>
        </p:spPr>
        <p:txBody>
          <a:bodyPr>
            <a:normAutofit/>
          </a:bodyPr>
          <a:lstStyle/>
          <a:p>
            <a:r>
              <a:rPr lang="en-GB" sz="3200" b="1" dirty="0" smtClean="0">
                <a:latin typeface="Arial" panose="020B0604020202020204" pitchFamily="34" charset="0"/>
                <a:cs typeface="Arial" panose="020B0604020202020204" pitchFamily="34" charset="0"/>
              </a:rPr>
              <a:t>Perspectives</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39263" y="1437115"/>
            <a:ext cx="5514537" cy="4351338"/>
          </a:xfrm>
        </p:spPr>
        <p:txBody>
          <a:bodyPr>
            <a:normAutofit/>
          </a:bodyPr>
          <a:lstStyle/>
          <a:p>
            <a:r>
              <a:rPr lang="fr-FR" sz="2000" dirty="0" smtClean="0">
                <a:latin typeface="Arial" panose="020B0604020202020204" pitchFamily="34" charset="0"/>
                <a:cs typeface="Arial" panose="020B0604020202020204" pitchFamily="34" charset="0"/>
              </a:rPr>
              <a:t>La révision </a:t>
            </a:r>
            <a:r>
              <a:rPr lang="fr-FR" sz="2000" dirty="0">
                <a:latin typeface="Arial" panose="020B0604020202020204" pitchFamily="34" charset="0"/>
                <a:cs typeface="Arial" panose="020B0604020202020204" pitchFamily="34" charset="0"/>
              </a:rPr>
              <a:t>du code minier </a:t>
            </a:r>
            <a:r>
              <a:rPr lang="fr-FR" sz="2000" dirty="0" smtClean="0">
                <a:latin typeface="Arial" panose="020B0604020202020204" pitchFamily="34" charset="0"/>
                <a:cs typeface="Arial" panose="020B0604020202020204" pitchFamily="34" charset="0"/>
              </a:rPr>
              <a:t>est à nouveau à </a:t>
            </a:r>
            <a:r>
              <a:rPr lang="fr-FR" sz="2000" dirty="0">
                <a:latin typeface="Arial" panose="020B0604020202020204" pitchFamily="34" charset="0"/>
                <a:cs typeface="Arial" panose="020B0604020202020204" pitchFamily="34" charset="0"/>
              </a:rPr>
              <a:t>l’ordre du </a:t>
            </a:r>
            <a:r>
              <a:rPr lang="fr-FR" sz="2000" dirty="0" smtClean="0">
                <a:latin typeface="Arial" panose="020B0604020202020204" pitchFamily="34" charset="0"/>
                <a:cs typeface="Arial" panose="020B0604020202020204" pitchFamily="34" charset="0"/>
              </a:rPr>
              <a:t>jour. La </a:t>
            </a:r>
            <a:r>
              <a:rPr lang="fr-FR" sz="2000" dirty="0">
                <a:latin typeface="Arial" panose="020B0604020202020204" pitchFamily="34" charset="0"/>
                <a:cs typeface="Arial" panose="020B0604020202020204" pitchFamily="34" charset="0"/>
              </a:rPr>
              <a:t>Chambre des Mines réitère que les modifications fiscales proposées </a:t>
            </a:r>
            <a:r>
              <a:rPr lang="fr-FR" sz="2000" dirty="0" smtClean="0">
                <a:latin typeface="Arial" panose="020B0604020202020204" pitchFamily="34" charset="0"/>
                <a:cs typeface="Arial" panose="020B0604020202020204" pitchFamily="34" charset="0"/>
              </a:rPr>
              <a:t>n’encourageront </a:t>
            </a:r>
            <a:r>
              <a:rPr lang="fr-FR" sz="2000" dirty="0">
                <a:latin typeface="Arial" panose="020B0604020202020204" pitchFamily="34" charset="0"/>
                <a:cs typeface="Arial" panose="020B0604020202020204" pitchFamily="34" charset="0"/>
              </a:rPr>
              <a:t>pas </a:t>
            </a:r>
            <a:r>
              <a:rPr lang="fr-FR" sz="2000" dirty="0" smtClean="0">
                <a:latin typeface="Arial" panose="020B0604020202020204" pitchFamily="34" charset="0"/>
                <a:cs typeface="Arial" panose="020B0604020202020204" pitchFamily="34" charset="0"/>
              </a:rPr>
              <a:t>les investissements dans le secteur des mines en RDC. </a:t>
            </a:r>
          </a:p>
          <a:p>
            <a:r>
              <a:rPr lang="fr-FR" sz="2000" dirty="0" smtClean="0">
                <a:latin typeface="Arial" panose="020B0604020202020204" pitchFamily="34" charset="0"/>
                <a:cs typeface="Arial" panose="020B0604020202020204" pitchFamily="34" charset="0"/>
              </a:rPr>
              <a:t>L’industrie minière a </a:t>
            </a:r>
            <a:r>
              <a:rPr lang="fr-FR" sz="2000" dirty="0">
                <a:latin typeface="Arial" panose="020B0604020202020204" pitchFamily="34" charset="0"/>
                <a:cs typeface="Arial" panose="020B0604020202020204" pitchFamily="34" charset="0"/>
              </a:rPr>
              <a:t>entrepris des </a:t>
            </a:r>
            <a:r>
              <a:rPr lang="fr-FR" sz="2000" dirty="0" smtClean="0">
                <a:latin typeface="Arial" panose="020B0604020202020204" pitchFamily="34" charset="0"/>
                <a:cs typeface="Arial" panose="020B0604020202020204" pitchFamily="34" charset="0"/>
              </a:rPr>
              <a:t>contacts </a:t>
            </a:r>
            <a:r>
              <a:rPr lang="fr-FR" sz="2000" dirty="0">
                <a:latin typeface="Arial" panose="020B0604020202020204" pitchFamily="34" charset="0"/>
                <a:cs typeface="Arial" panose="020B0604020202020204" pitchFamily="34" charset="0"/>
              </a:rPr>
              <a:t>avec le gouvernement et </a:t>
            </a:r>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parlement </a:t>
            </a:r>
            <a:r>
              <a:rPr lang="fr-FR" sz="2000" dirty="0" smtClean="0">
                <a:latin typeface="Arial" panose="020B0604020202020204" pitchFamily="34" charset="0"/>
                <a:cs typeface="Arial" panose="020B0604020202020204" pitchFamily="34" charset="0"/>
              </a:rPr>
              <a:t>national</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Élections présidentielles </a:t>
            </a:r>
            <a:r>
              <a:rPr lang="fr-FR" sz="2000" dirty="0" smtClean="0">
                <a:latin typeface="Arial" panose="020B0604020202020204" pitchFamily="34" charset="0"/>
                <a:cs typeface="Arial" panose="020B0604020202020204" pitchFamily="34" charset="0"/>
              </a:rPr>
              <a:t>en RDC </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Amélioration des infrastructures – Chemins de fer </a:t>
            </a:r>
            <a:endParaRPr lang="fr-FR" sz="20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Déficit énergétique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391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1" y="4346917"/>
            <a:ext cx="4989342" cy="1712742"/>
          </a:xfrm>
        </p:spPr>
        <p:txBody>
          <a:bodyPr/>
          <a:lstStyle/>
          <a:p>
            <a:r>
              <a:rPr lang="fr-FR" sz="3200" b="1" dirty="0">
                <a:solidFill>
                  <a:srgbClr val="FAFBF5"/>
                </a:solidFill>
                <a:latin typeface="Arial" panose="020B0604020202020204" pitchFamily="34" charset="0"/>
                <a:cs typeface="Arial" panose="020B0604020202020204" pitchFamily="34" charset="0"/>
              </a:rPr>
              <a:t>SIMON TUMAWAKU</a:t>
            </a:r>
          </a:p>
          <a:p>
            <a:r>
              <a:rPr lang="fr-FR" sz="3200" dirty="0" smtClean="0">
                <a:solidFill>
                  <a:srgbClr val="FAFBF5"/>
                </a:solidFill>
                <a:latin typeface="Arial" panose="020B0604020202020204" pitchFamily="34" charset="0"/>
                <a:cs typeface="Arial" panose="020B0604020202020204" pitchFamily="34" charset="0"/>
              </a:rPr>
              <a:t>Vice Président, </a:t>
            </a:r>
            <a:r>
              <a:rPr lang="fr-FR" sz="3200" dirty="0">
                <a:solidFill>
                  <a:srgbClr val="FAFBF5"/>
                </a:solidFill>
                <a:latin typeface="Arial" panose="020B0604020202020204" pitchFamily="34" charset="0"/>
                <a:cs typeface="Arial" panose="020B0604020202020204" pitchFamily="34" charset="0"/>
              </a:rPr>
              <a:t>Mines, FEC</a:t>
            </a:r>
          </a:p>
          <a:p>
            <a:endParaRPr lang="en-US" dirty="0">
              <a:solidFill>
                <a:srgbClr val="FAFBF5"/>
              </a:solidFill>
            </a:endParaRPr>
          </a:p>
        </p:txBody>
      </p:sp>
    </p:spTree>
    <p:extLst>
      <p:ext uri="{BB962C8B-B14F-4D97-AF65-F5344CB8AC3E}">
        <p14:creationId xmlns:p14="http://schemas.microsoft.com/office/powerpoint/2010/main" val="829414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049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3347" y="0"/>
            <a:ext cx="5557911" cy="1325563"/>
          </a:xfrm>
        </p:spPr>
        <p:txBody>
          <a:bodyPr>
            <a:normAutofit/>
          </a:bodyPr>
          <a:lstStyle/>
          <a:p>
            <a:r>
              <a:rPr lang="fr-FR" sz="3600" b="1" dirty="0">
                <a:latin typeface="Arial" panose="020B0604020202020204" pitchFamily="34" charset="0"/>
                <a:cs typeface="Arial" panose="020B0604020202020204" pitchFamily="34" charset="0"/>
              </a:rPr>
              <a:t>Sommaire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46241" y="1325563"/>
            <a:ext cx="5557912" cy="4351338"/>
          </a:xfrm>
        </p:spPr>
        <p:txBody>
          <a:bodyPr>
            <a:normAutofit/>
          </a:bodyPr>
          <a:lstStyle/>
          <a:p>
            <a:r>
              <a:rPr lang="fr-FR" sz="2000" dirty="0" smtClean="0">
                <a:latin typeface="Arial" panose="020B0604020202020204" pitchFamily="34" charset="0"/>
                <a:cs typeface="Arial" panose="020B0604020202020204" pitchFamily="34" charset="0"/>
              </a:rPr>
              <a:t>Allure de la production en RDC</a:t>
            </a:r>
          </a:p>
          <a:p>
            <a:r>
              <a:rPr lang="fr-FR" sz="2000" dirty="0" smtClean="0">
                <a:latin typeface="Arial" panose="020B0604020202020204" pitchFamily="34" charset="0"/>
                <a:cs typeface="Arial" panose="020B0604020202020204" pitchFamily="34" charset="0"/>
              </a:rPr>
              <a:t>Cuivre</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Cobalt </a:t>
            </a:r>
          </a:p>
          <a:p>
            <a:r>
              <a:rPr lang="fr-FR" sz="2000" dirty="0">
                <a:latin typeface="Arial" panose="020B0604020202020204" pitchFamily="34" charset="0"/>
                <a:cs typeface="Arial" panose="020B0604020202020204" pitchFamily="34" charset="0"/>
              </a:rPr>
              <a:t>Or</a:t>
            </a:r>
          </a:p>
          <a:p>
            <a:r>
              <a:rPr lang="fr-FR" sz="2000" dirty="0">
                <a:latin typeface="Arial" panose="020B0604020202020204" pitchFamily="34" charset="0"/>
                <a:cs typeface="Arial" panose="020B0604020202020204" pitchFamily="34" charset="0"/>
              </a:rPr>
              <a:t>Diamants </a:t>
            </a:r>
            <a:endParaRPr lang="fr-FR" sz="20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Zinc</a:t>
            </a:r>
            <a:endParaRPr lang="fr-FR" sz="2000" dirty="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3T</a:t>
            </a:r>
          </a:p>
          <a:p>
            <a:r>
              <a:rPr lang="fr-FR" sz="2000" dirty="0" smtClean="0">
                <a:latin typeface="Arial" panose="020B0604020202020204" pitchFamily="34" charset="0"/>
                <a:cs typeface="Arial" panose="020B0604020202020204" pitchFamily="34" charset="0"/>
              </a:rPr>
              <a:t>Perspective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950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fr-FR" sz="3600" b="1" dirty="0" smtClean="0">
                <a:latin typeface="Arial" panose="020B0604020202020204" pitchFamily="34" charset="0"/>
                <a:cs typeface="Arial" panose="020B0604020202020204" pitchFamily="34" charset="0"/>
              </a:rPr>
              <a:t>Allure de la production</a:t>
            </a:r>
            <a:endParaRPr lang="en-US" sz="36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4783795"/>
              </p:ext>
            </p:extLst>
          </p:nvPr>
        </p:nvGraphicFramePr>
        <p:xfrm>
          <a:off x="838200" y="1690688"/>
          <a:ext cx="10515600" cy="3606800"/>
        </p:xfrm>
        <a:graphic>
          <a:graphicData uri="http://schemas.openxmlformats.org/drawingml/2006/table">
            <a:tbl>
              <a:tblPr firstRow="1" bandRow="1">
                <a:tableStyleId>{0E3FDE45-AF77-4B5C-9715-49D594BDF05E}</a:tableStyleId>
              </a:tblPr>
              <a:tblGrid>
                <a:gridCol w="1464129">
                  <a:extLst>
                    <a:ext uri="{9D8B030D-6E8A-4147-A177-3AD203B41FA5}">
                      <a16:colId xmlns:a16="http://schemas.microsoft.com/office/drawing/2014/main" val="329869658"/>
                    </a:ext>
                  </a:extLst>
                </a:gridCol>
                <a:gridCol w="1164771">
                  <a:extLst>
                    <a:ext uri="{9D8B030D-6E8A-4147-A177-3AD203B41FA5}">
                      <a16:colId xmlns:a16="http://schemas.microsoft.com/office/drawing/2014/main" val="2128824084"/>
                    </a:ext>
                  </a:extLst>
                </a:gridCol>
                <a:gridCol w="1314450">
                  <a:extLst>
                    <a:ext uri="{9D8B030D-6E8A-4147-A177-3AD203B41FA5}">
                      <a16:colId xmlns:a16="http://schemas.microsoft.com/office/drawing/2014/main" val="3550542399"/>
                    </a:ext>
                  </a:extLst>
                </a:gridCol>
                <a:gridCol w="1314450">
                  <a:extLst>
                    <a:ext uri="{9D8B030D-6E8A-4147-A177-3AD203B41FA5}">
                      <a16:colId xmlns:a16="http://schemas.microsoft.com/office/drawing/2014/main" val="542966712"/>
                    </a:ext>
                  </a:extLst>
                </a:gridCol>
                <a:gridCol w="1314450">
                  <a:extLst>
                    <a:ext uri="{9D8B030D-6E8A-4147-A177-3AD203B41FA5}">
                      <a16:colId xmlns:a16="http://schemas.microsoft.com/office/drawing/2014/main" val="834132889"/>
                    </a:ext>
                  </a:extLst>
                </a:gridCol>
                <a:gridCol w="1314450">
                  <a:extLst>
                    <a:ext uri="{9D8B030D-6E8A-4147-A177-3AD203B41FA5}">
                      <a16:colId xmlns:a16="http://schemas.microsoft.com/office/drawing/2014/main" val="1741672732"/>
                    </a:ext>
                  </a:extLst>
                </a:gridCol>
                <a:gridCol w="1314450">
                  <a:extLst>
                    <a:ext uri="{9D8B030D-6E8A-4147-A177-3AD203B41FA5}">
                      <a16:colId xmlns:a16="http://schemas.microsoft.com/office/drawing/2014/main" val="2559927462"/>
                    </a:ext>
                  </a:extLst>
                </a:gridCol>
                <a:gridCol w="1314450">
                  <a:extLst>
                    <a:ext uri="{9D8B030D-6E8A-4147-A177-3AD203B41FA5}">
                      <a16:colId xmlns:a16="http://schemas.microsoft.com/office/drawing/2014/main" val="3172845648"/>
                    </a:ext>
                  </a:extLst>
                </a:gridCol>
              </a:tblGrid>
              <a:tr h="518297">
                <a:tc>
                  <a:txBody>
                    <a:bodyPr/>
                    <a:lstStyle/>
                    <a:p>
                      <a:endParaRPr lang="en-US" sz="1800" dirty="0">
                        <a:latin typeface="Arial" panose="020B0604020202020204" pitchFamily="34" charset="0"/>
                        <a:cs typeface="Arial" panose="020B0604020202020204" pitchFamily="34" charset="0"/>
                      </a:endParaRPr>
                    </a:p>
                  </a:txBody>
                  <a:tcPr/>
                </a:tc>
                <a:tc>
                  <a:txBody>
                    <a:bodyPr/>
                    <a:lstStyle/>
                    <a:p>
                      <a:r>
                        <a:rPr lang="fr-FR" sz="1800" dirty="0" smtClean="0">
                          <a:latin typeface="Arial" panose="020B0604020202020204" pitchFamily="34" charset="0"/>
                          <a:cs typeface="Arial" panose="020B0604020202020204" pitchFamily="34" charset="0"/>
                        </a:rPr>
                        <a:t>Unités</a:t>
                      </a:r>
                      <a:endParaRPr lang="en-US" sz="1800" dirty="0">
                        <a:latin typeface="Arial" panose="020B0604020202020204" pitchFamily="34" charset="0"/>
                        <a:cs typeface="Arial" panose="020B0604020202020204" pitchFamily="34" charset="0"/>
                      </a:endParaRPr>
                    </a:p>
                  </a:txBody>
                  <a:tcPr/>
                </a:tc>
                <a:tc>
                  <a:txBody>
                    <a:bodyPr/>
                    <a:lstStyle/>
                    <a:p>
                      <a:r>
                        <a:rPr lang="fr-FR" sz="1800" dirty="0" smtClean="0">
                          <a:latin typeface="Arial" panose="020B0604020202020204" pitchFamily="34" charset="0"/>
                          <a:cs typeface="Arial" panose="020B0604020202020204" pitchFamily="34" charset="0"/>
                        </a:rPr>
                        <a:t>Total T1</a:t>
                      </a:r>
                      <a:endParaRPr lang="en-US" sz="1800" dirty="0">
                        <a:latin typeface="Arial" panose="020B0604020202020204" pitchFamily="34" charset="0"/>
                        <a:cs typeface="Arial" panose="020B0604020202020204" pitchFamily="34" charset="0"/>
                      </a:endParaRPr>
                    </a:p>
                  </a:txBody>
                  <a:tcPr/>
                </a:tc>
                <a:tc>
                  <a:txBody>
                    <a:bodyPr/>
                    <a:lstStyle/>
                    <a:p>
                      <a:r>
                        <a:rPr lang="fr-FR" sz="1800" dirty="0" smtClean="0">
                          <a:latin typeface="Arial" panose="020B0604020202020204" pitchFamily="34" charset="0"/>
                          <a:cs typeface="Arial" panose="020B0604020202020204" pitchFamily="34" charset="0"/>
                        </a:rPr>
                        <a:t>T1 2016</a:t>
                      </a:r>
                      <a:endParaRPr lang="en-US" sz="1800" dirty="0">
                        <a:latin typeface="Arial" panose="020B0604020202020204" pitchFamily="34" charset="0"/>
                        <a:cs typeface="Arial" panose="020B0604020202020204" pitchFamily="34" charset="0"/>
                      </a:endParaRPr>
                    </a:p>
                  </a:txBody>
                  <a:tcPr/>
                </a:tc>
                <a:tc>
                  <a:txBody>
                    <a:bodyPr/>
                    <a:lstStyle/>
                    <a:p>
                      <a:r>
                        <a:rPr lang="fr-FR" sz="1800" dirty="0" smtClean="0">
                          <a:latin typeface="Arial" panose="020B0604020202020204" pitchFamily="34" charset="0"/>
                          <a:cs typeface="Arial" panose="020B0604020202020204" pitchFamily="34" charset="0"/>
                        </a:rPr>
                        <a:t>T1 17 vs T1 16</a:t>
                      </a:r>
                      <a:endParaRPr lang="en-US" sz="1800" dirty="0">
                        <a:latin typeface="Arial" panose="020B0604020202020204" pitchFamily="34" charset="0"/>
                        <a:cs typeface="Arial" panose="020B0604020202020204" pitchFamily="34" charset="0"/>
                      </a:endParaRPr>
                    </a:p>
                  </a:txBody>
                  <a:tcPr/>
                </a:tc>
                <a:tc>
                  <a:txBody>
                    <a:bodyPr/>
                    <a:lstStyle/>
                    <a:p>
                      <a:r>
                        <a:rPr lang="fr-FR" sz="1800" dirty="0" smtClean="0">
                          <a:latin typeface="Arial" panose="020B0604020202020204" pitchFamily="34" charset="0"/>
                          <a:cs typeface="Arial" panose="020B0604020202020204" pitchFamily="34" charset="0"/>
                        </a:rPr>
                        <a:t>2017 e</a:t>
                      </a:r>
                      <a:endParaRPr lang="en-US" sz="1800" dirty="0">
                        <a:latin typeface="Arial" panose="020B0604020202020204" pitchFamily="34" charset="0"/>
                        <a:cs typeface="Arial" panose="020B0604020202020204" pitchFamily="34" charset="0"/>
                      </a:endParaRPr>
                    </a:p>
                  </a:txBody>
                  <a:tcPr/>
                </a:tc>
                <a:tc>
                  <a:txBody>
                    <a:bodyPr/>
                    <a:lstStyle/>
                    <a:p>
                      <a:r>
                        <a:rPr lang="fr-FR" sz="1800" dirty="0" smtClean="0">
                          <a:latin typeface="Arial" panose="020B0604020202020204" pitchFamily="34" charset="0"/>
                          <a:cs typeface="Arial" panose="020B0604020202020204" pitchFamily="34" charset="0"/>
                        </a:rPr>
                        <a:t>2016 r</a:t>
                      </a:r>
                      <a:endParaRPr lang="en-US" sz="1800" dirty="0">
                        <a:latin typeface="Arial" panose="020B0604020202020204" pitchFamily="34" charset="0"/>
                        <a:cs typeface="Arial" panose="020B0604020202020204" pitchFamily="34" charset="0"/>
                      </a:endParaRPr>
                    </a:p>
                  </a:txBody>
                  <a:tcPr/>
                </a:tc>
                <a:tc>
                  <a:txBody>
                    <a:bodyPr/>
                    <a:lstStyle/>
                    <a:p>
                      <a:r>
                        <a:rPr lang="fr-FR" sz="1800" dirty="0" smtClean="0">
                          <a:latin typeface="Arial" panose="020B0604020202020204" pitchFamily="34" charset="0"/>
                          <a:cs typeface="Arial" panose="020B0604020202020204" pitchFamily="34" charset="0"/>
                        </a:rPr>
                        <a:t>2017 </a:t>
                      </a:r>
                      <a:r>
                        <a:rPr lang="fr-FR" sz="1800" dirty="0" err="1" smtClean="0">
                          <a:latin typeface="Arial" panose="020B0604020202020204" pitchFamily="34" charset="0"/>
                          <a:cs typeface="Arial" panose="020B0604020202020204" pitchFamily="34" charset="0"/>
                        </a:rPr>
                        <a:t>pr</a:t>
                      </a:r>
                      <a:r>
                        <a:rPr lang="fr-FR" sz="1800" dirty="0" smtClean="0">
                          <a:latin typeface="Arial" panose="020B0604020202020204" pitchFamily="34" charset="0"/>
                          <a:cs typeface="Arial" panose="020B0604020202020204" pitchFamily="34" charset="0"/>
                        </a:rPr>
                        <a:t> 2016</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3212323"/>
                  </a:ext>
                </a:extLst>
              </a:tr>
              <a:tr h="370840">
                <a:tc>
                  <a:txBody>
                    <a:bodyPr/>
                    <a:lstStyle/>
                    <a:p>
                      <a:r>
                        <a:rPr lang="fr-FR" sz="1800" dirty="0" smtClean="0">
                          <a:latin typeface="Arial" panose="020B0604020202020204" pitchFamily="34" charset="0"/>
                          <a:cs typeface="Arial" panose="020B0604020202020204" pitchFamily="34" charset="0"/>
                        </a:rPr>
                        <a:t>Cuivre</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tonne</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261,563</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234,313</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11.6%</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1,046,634</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1,021,634</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solidFill>
                            <a:schemeClr val="bg1"/>
                          </a:solidFill>
                          <a:latin typeface="Arial" panose="020B0604020202020204" pitchFamily="34" charset="0"/>
                          <a:cs typeface="Arial" panose="020B0604020202020204" pitchFamily="34" charset="0"/>
                        </a:rPr>
                        <a:t>2.4%</a:t>
                      </a:r>
                      <a:endParaRPr lang="en-US" sz="1800" dirty="0">
                        <a:solidFill>
                          <a:schemeClr val="bg1"/>
                        </a:solidFill>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896593127"/>
                  </a:ext>
                </a:extLst>
              </a:tr>
              <a:tr h="370840">
                <a:tc>
                  <a:txBody>
                    <a:bodyPr/>
                    <a:lstStyle/>
                    <a:p>
                      <a:r>
                        <a:rPr lang="fr-FR" sz="1800" dirty="0" smtClean="0">
                          <a:latin typeface="Arial" panose="020B0604020202020204" pitchFamily="34" charset="0"/>
                          <a:cs typeface="Arial" panose="020B0604020202020204" pitchFamily="34" charset="0"/>
                        </a:rPr>
                        <a:t>Cobalt</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tonne</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16,619</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13,638</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21.9%</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66,476</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64,007</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solidFill>
                            <a:schemeClr val="bg1"/>
                          </a:solidFill>
                          <a:latin typeface="Arial" panose="020B0604020202020204" pitchFamily="34" charset="0"/>
                          <a:cs typeface="Arial" panose="020B0604020202020204" pitchFamily="34" charset="0"/>
                        </a:rPr>
                        <a:t>3.9%</a:t>
                      </a:r>
                      <a:endParaRPr lang="en-US" sz="1800" dirty="0">
                        <a:solidFill>
                          <a:schemeClr val="bg1"/>
                        </a:solidFill>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3639234523"/>
                  </a:ext>
                </a:extLst>
              </a:tr>
              <a:tr h="370840">
                <a:tc>
                  <a:txBody>
                    <a:bodyPr/>
                    <a:lstStyle/>
                    <a:p>
                      <a:r>
                        <a:rPr lang="fr-FR" sz="1800" dirty="0" smtClean="0">
                          <a:latin typeface="Arial" panose="020B0604020202020204" pitchFamily="34" charset="0"/>
                          <a:cs typeface="Arial" panose="020B0604020202020204" pitchFamily="34" charset="0"/>
                        </a:rPr>
                        <a:t>Or industriel</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kg</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5,823</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5,436</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7.1%</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23,292</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22,648</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solidFill>
                            <a:schemeClr val="bg1"/>
                          </a:solidFill>
                          <a:latin typeface="Arial" panose="020B0604020202020204" pitchFamily="34" charset="0"/>
                          <a:cs typeface="Arial" panose="020B0604020202020204" pitchFamily="34" charset="0"/>
                        </a:rPr>
                        <a:t>2.8%</a:t>
                      </a:r>
                      <a:endParaRPr lang="en-US" sz="1800" dirty="0">
                        <a:solidFill>
                          <a:schemeClr val="bg1"/>
                        </a:solidFill>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2604308795"/>
                  </a:ext>
                </a:extLst>
              </a:tr>
              <a:tr h="370840">
                <a:tc>
                  <a:txBody>
                    <a:bodyPr/>
                    <a:lstStyle/>
                    <a:p>
                      <a:r>
                        <a:rPr lang="fr-FR" sz="1800" dirty="0" smtClean="0">
                          <a:latin typeface="Arial" panose="020B0604020202020204" pitchFamily="34" charset="0"/>
                          <a:cs typeface="Arial" panose="020B0604020202020204" pitchFamily="34" charset="0"/>
                        </a:rPr>
                        <a:t>Diamant</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1000 cts</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5,016</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3,514</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42.8%</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20,065</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14,746</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solidFill>
                            <a:schemeClr val="bg1"/>
                          </a:solidFill>
                          <a:latin typeface="Arial" panose="020B0604020202020204" pitchFamily="34" charset="0"/>
                          <a:cs typeface="Arial" panose="020B0604020202020204" pitchFamily="34" charset="0"/>
                        </a:rPr>
                        <a:t>36.1%</a:t>
                      </a:r>
                      <a:endParaRPr lang="en-US" sz="1800" dirty="0">
                        <a:solidFill>
                          <a:schemeClr val="bg1"/>
                        </a:solidFill>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4048173380"/>
                  </a:ext>
                </a:extLst>
              </a:tr>
              <a:tr h="370840">
                <a:tc>
                  <a:txBody>
                    <a:bodyPr/>
                    <a:lstStyle/>
                    <a:p>
                      <a:r>
                        <a:rPr lang="fr-FR" sz="1800" dirty="0" smtClean="0">
                          <a:latin typeface="Arial" panose="020B0604020202020204" pitchFamily="34" charset="0"/>
                          <a:cs typeface="Arial" panose="020B0604020202020204" pitchFamily="34" charset="0"/>
                        </a:rPr>
                        <a:t>Zinc</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tonne</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3,783</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1,897</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99.4%</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15,132</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11,650</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solidFill>
                            <a:schemeClr val="bg1"/>
                          </a:solidFill>
                          <a:latin typeface="Arial" panose="020B0604020202020204" pitchFamily="34" charset="0"/>
                          <a:cs typeface="Arial" panose="020B0604020202020204" pitchFamily="34" charset="0"/>
                        </a:rPr>
                        <a:t>29.9%</a:t>
                      </a:r>
                      <a:endParaRPr lang="en-US" sz="1800" dirty="0">
                        <a:solidFill>
                          <a:schemeClr val="bg1"/>
                        </a:solidFill>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3796454174"/>
                  </a:ext>
                </a:extLst>
              </a:tr>
              <a:tr h="370840">
                <a:tc>
                  <a:txBody>
                    <a:bodyPr/>
                    <a:lstStyle/>
                    <a:p>
                      <a:r>
                        <a:rPr lang="fr-FR" sz="1800" dirty="0" smtClean="0">
                          <a:latin typeface="Arial" panose="020B0604020202020204" pitchFamily="34" charset="0"/>
                          <a:cs typeface="Arial" panose="020B0604020202020204" pitchFamily="34" charset="0"/>
                        </a:rPr>
                        <a:t>Cassitérite</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tonne</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3,073</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1,992</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54.3%</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12,293</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9,426</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solidFill>
                            <a:schemeClr val="bg1"/>
                          </a:solidFill>
                          <a:latin typeface="Arial" panose="020B0604020202020204" pitchFamily="34" charset="0"/>
                          <a:cs typeface="Arial" panose="020B0604020202020204" pitchFamily="34" charset="0"/>
                        </a:rPr>
                        <a:t>30.4%</a:t>
                      </a:r>
                      <a:endParaRPr lang="en-US" sz="1800" dirty="0">
                        <a:solidFill>
                          <a:schemeClr val="bg1"/>
                        </a:solidFill>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1547307854"/>
                  </a:ext>
                </a:extLst>
              </a:tr>
              <a:tr h="370840">
                <a:tc>
                  <a:txBody>
                    <a:bodyPr/>
                    <a:lstStyle/>
                    <a:p>
                      <a:r>
                        <a:rPr lang="fr-FR" sz="1800" dirty="0" err="1" smtClean="0">
                          <a:latin typeface="Arial" panose="020B0604020202020204" pitchFamily="34" charset="0"/>
                          <a:cs typeface="Arial" panose="020B0604020202020204" pitchFamily="34" charset="0"/>
                        </a:rPr>
                        <a:t>Coltan</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tonne</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393</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327</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20.1%</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1,571</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869</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solidFill>
                            <a:schemeClr val="bg1"/>
                          </a:solidFill>
                          <a:latin typeface="Arial" panose="020B0604020202020204" pitchFamily="34" charset="0"/>
                          <a:cs typeface="Arial" panose="020B0604020202020204" pitchFamily="34" charset="0"/>
                        </a:rPr>
                        <a:t>80.8%</a:t>
                      </a:r>
                      <a:endParaRPr lang="en-US" sz="1800" dirty="0">
                        <a:solidFill>
                          <a:schemeClr val="bg1"/>
                        </a:solidFill>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526743521"/>
                  </a:ext>
                </a:extLst>
              </a:tr>
              <a:tr h="370840">
                <a:tc>
                  <a:txBody>
                    <a:bodyPr/>
                    <a:lstStyle/>
                    <a:p>
                      <a:r>
                        <a:rPr lang="fr-FR" sz="1800" dirty="0" smtClean="0">
                          <a:latin typeface="Arial" panose="020B0604020202020204" pitchFamily="34" charset="0"/>
                          <a:cs typeface="Arial" panose="020B0604020202020204" pitchFamily="34" charset="0"/>
                        </a:rPr>
                        <a:t>Wolframite</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tonne</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49</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tc>
                <a:tc>
                  <a:txBody>
                    <a:bodyPr/>
                    <a:lstStyle/>
                    <a:p>
                      <a:pPr algn="ctr"/>
                      <a:r>
                        <a:rPr lang="fr-FR"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194</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latin typeface="Arial" panose="020B0604020202020204" pitchFamily="34" charset="0"/>
                          <a:cs typeface="Arial" panose="020B0604020202020204" pitchFamily="34" charset="0"/>
                        </a:rPr>
                        <a:t>112</a:t>
                      </a:r>
                      <a:endParaRPr lang="en-US" sz="1800" dirty="0">
                        <a:latin typeface="Arial" panose="020B0604020202020204" pitchFamily="34" charset="0"/>
                        <a:cs typeface="Arial" panose="020B0604020202020204" pitchFamily="34" charset="0"/>
                      </a:endParaRPr>
                    </a:p>
                  </a:txBody>
                  <a:tcPr/>
                </a:tc>
                <a:tc>
                  <a:txBody>
                    <a:bodyPr/>
                    <a:lstStyle/>
                    <a:p>
                      <a:pPr algn="r"/>
                      <a:r>
                        <a:rPr lang="fr-FR" sz="1800" dirty="0" smtClean="0">
                          <a:solidFill>
                            <a:schemeClr val="bg1"/>
                          </a:solidFill>
                          <a:latin typeface="Arial" panose="020B0604020202020204" pitchFamily="34" charset="0"/>
                          <a:cs typeface="Arial" panose="020B0604020202020204" pitchFamily="34" charset="0"/>
                        </a:rPr>
                        <a:t>73.6%</a:t>
                      </a:r>
                      <a:endParaRPr lang="en-US" sz="1800" dirty="0">
                        <a:solidFill>
                          <a:schemeClr val="bg1"/>
                        </a:solidFill>
                        <a:latin typeface="Arial" panose="020B0604020202020204" pitchFamily="34" charset="0"/>
                        <a:cs typeface="Arial" panose="020B0604020202020204" pitchFamily="34" charset="0"/>
                      </a:endParaRPr>
                    </a:p>
                  </a:txBody>
                  <a:tcPr>
                    <a:solidFill>
                      <a:srgbClr val="339966"/>
                    </a:solidFill>
                  </a:tcPr>
                </a:tc>
                <a:extLst>
                  <a:ext uri="{0D108BD9-81ED-4DB2-BD59-A6C34878D82A}">
                    <a16:rowId xmlns:a16="http://schemas.microsoft.com/office/drawing/2014/main" val="3287380188"/>
                  </a:ext>
                </a:extLst>
              </a:tr>
            </a:tbl>
          </a:graphicData>
        </a:graphic>
      </p:graphicFrame>
    </p:spTree>
    <p:extLst>
      <p:ext uri="{BB962C8B-B14F-4D97-AF65-F5344CB8AC3E}">
        <p14:creationId xmlns:p14="http://schemas.microsoft.com/office/powerpoint/2010/main" val="2043929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1018" y="0"/>
            <a:ext cx="5797062" cy="1325563"/>
          </a:xfrm>
        </p:spPr>
        <p:txBody>
          <a:bodyPr>
            <a:normAutofit/>
          </a:bodyPr>
          <a:lstStyle/>
          <a:p>
            <a:r>
              <a:rPr lang="fr-FR" sz="3600" b="1" dirty="0" smtClean="0">
                <a:latin typeface="Arial" panose="020B0604020202020204" pitchFamily="34" charset="0"/>
                <a:cs typeface="Arial" panose="020B0604020202020204" pitchFamily="34" charset="0"/>
              </a:rPr>
              <a:t>Cuivre</a:t>
            </a:r>
            <a:endParaRPr lang="en-US" sz="24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702123497"/>
              </p:ext>
            </p:extLst>
          </p:nvPr>
        </p:nvGraphicFramePr>
        <p:xfrm>
          <a:off x="5770098" y="1690688"/>
          <a:ext cx="6117102" cy="431387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10868292" y="2369956"/>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solidFill>
                  <a:srgbClr val="FF0000"/>
                </a:solidFill>
                <a:latin typeface="Arial" panose="020B0604020202020204" pitchFamily="34" charset="0"/>
                <a:cs typeface="Arial" panose="020B0604020202020204" pitchFamily="34" charset="0"/>
              </a:rPr>
              <a:t>1 046</a:t>
            </a:r>
            <a:endParaRPr lang="en-US" sz="800" b="1" dirty="0">
              <a:solidFill>
                <a:srgbClr val="FF0000"/>
              </a:solidFill>
              <a:latin typeface="Arial" panose="020B0604020202020204" pitchFamily="34" charset="0"/>
              <a:cs typeface="Arial" panose="020B0604020202020204" pitchFamily="34" charset="0"/>
            </a:endParaRPr>
          </a:p>
        </p:txBody>
      </p:sp>
      <p:sp>
        <p:nvSpPr>
          <p:cNvPr id="11" name="TextBox 1"/>
          <p:cNvSpPr txBox="1"/>
          <p:nvPr/>
        </p:nvSpPr>
        <p:spPr>
          <a:xfrm>
            <a:off x="10842165" y="3316392"/>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800" dirty="0" smtClean="0">
                <a:solidFill>
                  <a:srgbClr val="FF0000"/>
                </a:solidFill>
                <a:latin typeface="Arial" panose="020B0604020202020204" pitchFamily="34" charset="0"/>
                <a:cs typeface="Arial" panose="020B0604020202020204" pitchFamily="34" charset="0"/>
              </a:rPr>
              <a:t>5821</a:t>
            </a:r>
            <a:endParaRPr lang="en-US" sz="800" dirty="0">
              <a:solidFill>
                <a:srgbClr val="FF0000"/>
              </a:solidFill>
              <a:latin typeface="Arial" panose="020B0604020202020204" pitchFamily="34" charset="0"/>
              <a:cs typeface="Arial" panose="020B0604020202020204" pitchFamily="34" charset="0"/>
            </a:endParaRPr>
          </a:p>
        </p:txBody>
      </p:sp>
      <p:sp>
        <p:nvSpPr>
          <p:cNvPr id="12" name="TextBox 1"/>
          <p:cNvSpPr txBox="1"/>
          <p:nvPr/>
        </p:nvSpPr>
        <p:spPr>
          <a:xfrm>
            <a:off x="11364677" y="1812576"/>
            <a:ext cx="522523" cy="2845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latin typeface="Arial" panose="020B0604020202020204" pitchFamily="34" charset="0"/>
                <a:cs typeface="Arial" panose="020B0604020202020204" pitchFamily="34" charset="0"/>
              </a:rPr>
              <a:t>$/t</a:t>
            </a:r>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24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1018" y="0"/>
            <a:ext cx="5797062" cy="1325563"/>
          </a:xfrm>
        </p:spPr>
        <p:txBody>
          <a:bodyPr>
            <a:normAutofit/>
          </a:bodyPr>
          <a:lstStyle/>
          <a:p>
            <a:r>
              <a:rPr lang="fr-FR" sz="3600" b="1" dirty="0" smtClean="0">
                <a:latin typeface="Arial" panose="020B0604020202020204" pitchFamily="34" charset="0"/>
                <a:cs typeface="Arial" panose="020B0604020202020204" pitchFamily="34" charset="0"/>
              </a:rPr>
              <a:t>Cuivre</a:t>
            </a:r>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r>
              <a:rPr lang="fr-FR" sz="2800" dirty="0" smtClean="0">
                <a:latin typeface="Arial" panose="020B0604020202020204" pitchFamily="34" charset="0"/>
                <a:cs typeface="Arial" panose="020B0604020202020204" pitchFamily="34" charset="0"/>
              </a:rPr>
              <a:t>1</a:t>
            </a:r>
            <a:r>
              <a:rPr lang="fr-FR" sz="2800" baseline="30000" dirty="0" smtClean="0">
                <a:latin typeface="Arial" panose="020B0604020202020204" pitchFamily="34" charset="0"/>
                <a:cs typeface="Arial" panose="020B0604020202020204" pitchFamily="34" charset="0"/>
              </a:rPr>
              <a:t>e</a:t>
            </a:r>
            <a:r>
              <a:rPr lang="fr-FR" sz="2800" dirty="0" smtClean="0">
                <a:latin typeface="Arial" panose="020B0604020202020204" pitchFamily="34" charset="0"/>
                <a:cs typeface="Arial" panose="020B0604020202020204" pitchFamily="34" charset="0"/>
              </a:rPr>
              <a:t> trimestre</a:t>
            </a:r>
            <a:r>
              <a:rPr lang="fr-FR" sz="18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2017 vs </a:t>
            </a:r>
            <a:r>
              <a:rPr lang="fr-FR" sz="2400" dirty="0" smtClean="0">
                <a:latin typeface="Arial" panose="020B0604020202020204" pitchFamily="34" charset="0"/>
                <a:cs typeface="Arial" panose="020B0604020202020204" pitchFamily="34" charset="0"/>
              </a:rPr>
              <a:t>1</a:t>
            </a:r>
            <a:r>
              <a:rPr lang="fr-FR" sz="2400" baseline="30000" dirty="0" smtClean="0">
                <a:latin typeface="Arial" panose="020B0604020202020204" pitchFamily="34" charset="0"/>
                <a:cs typeface="Arial" panose="020B0604020202020204" pitchFamily="34" charset="0"/>
              </a:rPr>
              <a:t>e</a:t>
            </a:r>
            <a:r>
              <a:rPr lang="fr-FR" sz="2400" dirty="0" smtClean="0">
                <a:latin typeface="Arial" panose="020B0604020202020204" pitchFamily="34" charset="0"/>
                <a:cs typeface="Arial" panose="020B0604020202020204" pitchFamily="34" charset="0"/>
              </a:rPr>
              <a:t> trimestre </a:t>
            </a:r>
            <a:r>
              <a:rPr lang="fr-FR" sz="2400" dirty="0">
                <a:latin typeface="Arial" panose="020B0604020202020204" pitchFamily="34" charset="0"/>
                <a:cs typeface="Arial" panose="020B0604020202020204" pitchFamily="34" charset="0"/>
              </a:rPr>
              <a:t>2016</a:t>
            </a:r>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43265796"/>
              </p:ext>
            </p:extLst>
          </p:nvPr>
        </p:nvGraphicFramePr>
        <p:xfrm>
          <a:off x="5511018" y="1064305"/>
          <a:ext cx="6535839" cy="6522720"/>
        </p:xfrm>
        <a:graphic>
          <a:graphicData uri="http://schemas.openxmlformats.org/drawingml/2006/table">
            <a:tbl>
              <a:tblPr firstRow="1" bandRow="1">
                <a:tableStyleId>{5C22544A-7EE6-4342-B048-85BDC9FD1C3A}</a:tableStyleId>
              </a:tblPr>
              <a:tblGrid>
                <a:gridCol w="5053414">
                  <a:extLst>
                    <a:ext uri="{9D8B030D-6E8A-4147-A177-3AD203B41FA5}">
                      <a16:colId xmlns:a16="http://schemas.microsoft.com/office/drawing/2014/main" val="103766847"/>
                    </a:ext>
                  </a:extLst>
                </a:gridCol>
                <a:gridCol w="276977">
                  <a:extLst>
                    <a:ext uri="{9D8B030D-6E8A-4147-A177-3AD203B41FA5}">
                      <a16:colId xmlns:a16="http://schemas.microsoft.com/office/drawing/2014/main" val="3138510786"/>
                    </a:ext>
                  </a:extLst>
                </a:gridCol>
                <a:gridCol w="1205448">
                  <a:extLst>
                    <a:ext uri="{9D8B030D-6E8A-4147-A177-3AD203B41FA5}">
                      <a16:colId xmlns:a16="http://schemas.microsoft.com/office/drawing/2014/main" val="654979875"/>
                    </a:ext>
                  </a:extLst>
                </a:gridCol>
              </a:tblGrid>
              <a:tr h="387457">
                <a:tc gridSpan="2">
                  <a:txBody>
                    <a:bodyPr/>
                    <a:lstStyle/>
                    <a:p>
                      <a:endParaRPr lang="en-US" sz="2000" dirty="0">
                        <a:latin typeface="Arial" panose="020B0604020202020204" pitchFamily="34" charset="0"/>
                        <a:cs typeface="Arial" panose="020B0604020202020204" pitchFamily="34" charset="0"/>
                      </a:endParaRPr>
                    </a:p>
                  </a:txBody>
                  <a:tcPr>
                    <a:noFill/>
                  </a:tcPr>
                </a:tc>
                <a:tc hMerge="1">
                  <a:txBody>
                    <a:bodyPr/>
                    <a:lstStyle/>
                    <a:p>
                      <a:endParaRPr lang="en-US"/>
                    </a:p>
                  </a:txBody>
                  <a:tcPr/>
                </a:tc>
                <a:tc>
                  <a:txBody>
                    <a:bodyPr/>
                    <a:lstStyle/>
                    <a:p>
                      <a:endParaRPr lang="en-US" sz="20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495503149"/>
                  </a:ext>
                </a:extLst>
              </a:tr>
              <a:tr h="387457">
                <a:tc gridSpan="2">
                  <a:txBody>
                    <a:bodyPr/>
                    <a:lstStyle/>
                    <a:p>
                      <a:pPr marL="285750" indent="-28575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261 563 t produits </a:t>
                      </a:r>
                      <a:endParaRPr lang="fr-FR" sz="2000" noProof="0" dirty="0">
                        <a:latin typeface="Arial" panose="020B0604020202020204" pitchFamily="34" charset="0"/>
                        <a:cs typeface="Arial" panose="020B0604020202020204" pitchFamily="34" charset="0"/>
                      </a:endParaRPr>
                    </a:p>
                  </a:txBody>
                  <a:tcPr>
                    <a:noFill/>
                  </a:tcPr>
                </a:tc>
                <a:tc hMerge="1">
                  <a:txBody>
                    <a:bodyPr/>
                    <a:lstStyle/>
                    <a:p>
                      <a:endParaRPr 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+ 11,6 %</a:t>
                      </a:r>
                      <a:endParaRPr lang="en-US" sz="20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10345814"/>
                  </a:ext>
                </a:extLst>
              </a:tr>
              <a:tr h="387457">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76 % -</a:t>
                      </a:r>
                      <a:r>
                        <a:rPr lang="fr-FR" sz="2000" baseline="0" noProof="0" dirty="0" smtClean="0">
                          <a:latin typeface="Arial" panose="020B0604020202020204" pitchFamily="34" charset="0"/>
                          <a:cs typeface="Arial" panose="020B0604020202020204" pitchFamily="34" charset="0"/>
                        </a:rPr>
                        <a:t> cathodes de cuivre</a:t>
                      </a:r>
                      <a:endParaRPr lang="fr-FR" sz="2000" noProof="0" dirty="0">
                        <a:latin typeface="Arial" panose="020B0604020202020204" pitchFamily="34" charset="0"/>
                        <a:cs typeface="Arial" panose="020B0604020202020204" pitchFamily="34" charset="0"/>
                      </a:endParaRPr>
                    </a:p>
                  </a:txBody>
                  <a:tcPr>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30582178"/>
                  </a:ext>
                </a:extLst>
              </a:tr>
              <a:tr h="38745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Prévisions </a:t>
                      </a:r>
                      <a:r>
                        <a:rPr lang="fr-FR" sz="2000" noProof="0" dirty="0" smtClean="0">
                          <a:latin typeface="Arial" panose="020B0604020202020204" pitchFamily="34" charset="0"/>
                          <a:cs typeface="Arial" panose="020B0604020202020204" pitchFamily="34" charset="0"/>
                        </a:rPr>
                        <a:t>de production: </a:t>
                      </a:r>
                      <a:r>
                        <a:rPr lang="fr-FR" sz="2000" noProof="0" dirty="0" smtClean="0">
                          <a:latin typeface="Arial" panose="020B0604020202020204" pitchFamily="34" charset="0"/>
                          <a:cs typeface="Arial" panose="020B0604020202020204" pitchFamily="34" charset="0"/>
                        </a:rPr>
                        <a:t>1</a:t>
                      </a:r>
                      <a:r>
                        <a:rPr lang="fr-FR" sz="2000" baseline="0" noProof="0" dirty="0" smtClean="0">
                          <a:latin typeface="Arial" panose="020B0604020202020204" pitchFamily="34" charset="0"/>
                          <a:cs typeface="Arial" panose="020B0604020202020204" pitchFamily="34" charset="0"/>
                        </a:rPr>
                        <a:t> </a:t>
                      </a:r>
                      <a:r>
                        <a:rPr lang="fr-FR" sz="2000" noProof="0" dirty="0" smtClean="0">
                          <a:latin typeface="Arial" panose="020B0604020202020204" pitchFamily="34" charset="0"/>
                          <a:cs typeface="Arial" panose="020B0604020202020204" pitchFamily="34" charset="0"/>
                        </a:rPr>
                        <a:t>046</a:t>
                      </a:r>
                      <a:r>
                        <a:rPr lang="fr-FR" sz="2000" baseline="0" noProof="0" dirty="0" smtClean="0">
                          <a:latin typeface="Arial" panose="020B0604020202020204" pitchFamily="34" charset="0"/>
                          <a:cs typeface="Arial" panose="020B0604020202020204" pitchFamily="34" charset="0"/>
                        </a:rPr>
                        <a:t> </a:t>
                      </a:r>
                      <a:r>
                        <a:rPr lang="fr-FR" sz="2000" noProof="0" dirty="0" smtClean="0">
                          <a:latin typeface="Arial" panose="020B0604020202020204" pitchFamily="34" charset="0"/>
                          <a:cs typeface="Arial" panose="020B0604020202020204" pitchFamily="34" charset="0"/>
                        </a:rPr>
                        <a:t>252 t </a:t>
                      </a:r>
                    </a:p>
                  </a:txBody>
                  <a:tcPr>
                    <a:noFill/>
                  </a:tcPr>
                </a:tc>
                <a:tc gridSpan="2">
                  <a:txBody>
                    <a:bodyPr/>
                    <a:lstStyle/>
                    <a:p>
                      <a:pPr algn="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a:noFill/>
                  </a:tcPr>
                </a:tc>
                <a:tc hMerge="1">
                  <a:txBody>
                    <a:bodyPr/>
                    <a:lstStyle/>
                    <a:p>
                      <a:pPr algn="r"/>
                      <a:endParaRPr lang="en-US" sz="2000" dirty="0"/>
                    </a:p>
                  </a:txBody>
                  <a:tcPr>
                    <a:noFill/>
                  </a:tcPr>
                </a:tc>
                <a:extLst>
                  <a:ext uri="{0D108BD9-81ED-4DB2-BD59-A6C34878D82A}">
                    <a16:rowId xmlns:a16="http://schemas.microsoft.com/office/drawing/2014/main" val="1535680331"/>
                  </a:ext>
                </a:extLst>
              </a:tr>
              <a:tr h="387457">
                <a:tc>
                  <a:txBody>
                    <a:bodyPr/>
                    <a:lstStyle/>
                    <a:p>
                      <a:pPr marL="285750" indent="-28575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Les exportations : 271 714 t </a:t>
                      </a:r>
                      <a:endParaRPr lang="fr-FR" sz="2000" noProof="0" dirty="0">
                        <a:latin typeface="Arial" panose="020B0604020202020204" pitchFamily="34" charset="0"/>
                        <a:cs typeface="Arial" panose="020B0604020202020204" pitchFamily="34" charset="0"/>
                      </a:endParaRPr>
                    </a:p>
                  </a:txBody>
                  <a:tcPr>
                    <a:noFill/>
                  </a:tcPr>
                </a:tc>
                <a:tc gridSpan="2">
                  <a:txBody>
                    <a:bodyPr/>
                    <a:lstStyle/>
                    <a:p>
                      <a:pPr algn="r"/>
                      <a:r>
                        <a:rPr lang="en-US" sz="1800" dirty="0" smtClean="0">
                          <a:latin typeface="Arial" panose="020B0604020202020204" pitchFamily="34" charset="0"/>
                          <a:cs typeface="Arial" panose="020B0604020202020204" pitchFamily="34" charset="0"/>
                        </a:rPr>
                        <a:t>+ 25%</a:t>
                      </a:r>
                      <a:endParaRPr lang="en-US" sz="1800" dirty="0">
                        <a:latin typeface="Arial" panose="020B0604020202020204" pitchFamily="34" charset="0"/>
                        <a:cs typeface="Arial" panose="020B0604020202020204" pitchFamily="34" charset="0"/>
                      </a:endParaRPr>
                    </a:p>
                  </a:txBody>
                  <a:tcPr>
                    <a:noFill/>
                  </a:tcPr>
                </a:tc>
                <a:tc hMerge="1">
                  <a:txBody>
                    <a:bodyPr/>
                    <a:lstStyle/>
                    <a:p>
                      <a:pPr algn="r"/>
                      <a:endParaRPr lang="en-US" sz="2000" dirty="0"/>
                    </a:p>
                  </a:txBody>
                  <a:tcPr>
                    <a:noFill/>
                  </a:tcPr>
                </a:tc>
                <a:extLst>
                  <a:ext uri="{0D108BD9-81ED-4DB2-BD59-A6C34878D82A}">
                    <a16:rowId xmlns:a16="http://schemas.microsoft.com/office/drawing/2014/main" val="4056040655"/>
                  </a:ext>
                </a:extLst>
              </a:tr>
              <a:tr h="3367896">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Les prix ont augmenté de 11 % en 2017 pour atteindre 5 967 $/t ($5 700 en juin 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smtClean="0">
                          <a:latin typeface="Arial" panose="020B0604020202020204" pitchFamily="34" charset="0"/>
                          <a:cs typeface="Arial" panose="020B0604020202020204" pitchFamily="34" charset="0"/>
                        </a:rPr>
                        <a:t>La demande du cuivre reste forte, surtout par la Chine</a:t>
                      </a:r>
                      <a:endParaRPr lang="fr-FR" sz="2000" noProof="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La production au niveau mondial devrait croitre de 4,1% entre 2017 et 2021 et passée à plus de 23 million tonnes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Le retour potentiel sur investissement l’emporte sur les risques caractéristiques de la RDC (politique, sécurité, infrastructures, code minier).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000" noProof="0" dirty="0">
                        <a:latin typeface="Arial" panose="020B0604020202020204" pitchFamily="34" charset="0"/>
                        <a:cs typeface="Arial" panose="020B0604020202020204" pitchFamily="34" charset="0"/>
                      </a:endParaRPr>
                    </a:p>
                  </a:txBody>
                  <a:tcPr>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42681956"/>
                  </a:ext>
                </a:extLst>
              </a:tr>
              <a:tr h="387457">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2000" noProof="0" dirty="0">
                        <a:latin typeface="Arial" panose="020B0604020202020204" pitchFamily="34" charset="0"/>
                        <a:cs typeface="Arial" panose="020B0604020202020204" pitchFamily="34" charset="0"/>
                      </a:endParaRPr>
                    </a:p>
                  </a:txBody>
                  <a:tcPr>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39316686"/>
                  </a:ext>
                </a:extLst>
              </a:tr>
              <a:tr h="685501">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000" noProof="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noProof="0" dirty="0">
                        <a:latin typeface="Arial" panose="020B0604020202020204" pitchFamily="34" charset="0"/>
                        <a:cs typeface="Arial" panose="020B0604020202020204" pitchFamily="34" charset="0"/>
                      </a:endParaRPr>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041771"/>
                  </a:ext>
                </a:extLst>
              </a:tr>
            </a:tbl>
          </a:graphicData>
        </a:graphic>
      </p:graphicFrame>
    </p:spTree>
    <p:extLst>
      <p:ext uri="{BB962C8B-B14F-4D97-AF65-F5344CB8AC3E}">
        <p14:creationId xmlns:p14="http://schemas.microsoft.com/office/powerpoint/2010/main" val="79294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9846" y="0"/>
            <a:ext cx="5782994" cy="1325563"/>
          </a:xfrm>
        </p:spPr>
        <p:txBody>
          <a:bodyPr>
            <a:normAutofit/>
          </a:bodyPr>
          <a:lstStyle/>
          <a:p>
            <a:r>
              <a:rPr lang="en-US" sz="3600" b="1" dirty="0">
                <a:latin typeface="Arial" panose="020B0604020202020204" pitchFamily="34" charset="0"/>
                <a:cs typeface="Arial" panose="020B0604020202020204" pitchFamily="34" charset="0"/>
              </a:rPr>
              <a:t>Cobalt</a:t>
            </a:r>
            <a:r>
              <a:rPr lang="en-US" sz="4000" b="1" dirty="0">
                <a:latin typeface="Arial" panose="020B0604020202020204" pitchFamily="34" charset="0"/>
                <a:cs typeface="Arial" panose="020B0604020202020204" pitchFamily="34" charset="0"/>
              </a:rPr>
              <a:t> </a:t>
            </a:r>
            <a:r>
              <a:rPr lang="en-US" dirty="0"/>
              <a:t/>
            </a:r>
            <a:br>
              <a:rPr lang="en-US" dirty="0"/>
            </a:br>
            <a:endParaRPr lang="en-US"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767967335"/>
              </p:ext>
            </p:extLst>
          </p:nvPr>
        </p:nvGraphicFramePr>
        <p:xfrm>
          <a:off x="5780415" y="1227137"/>
          <a:ext cx="6147126" cy="450130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p:cNvSpPr txBox="1"/>
          <p:nvPr/>
        </p:nvSpPr>
        <p:spPr>
          <a:xfrm>
            <a:off x="5766127" y="1322388"/>
            <a:ext cx="627519" cy="328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anose="020B0604020202020204" pitchFamily="34" charset="0"/>
                <a:cs typeface="Arial" panose="020B0604020202020204" pitchFamily="34" charset="0"/>
              </a:rPr>
              <a:t>1000t</a:t>
            </a:r>
          </a:p>
        </p:txBody>
      </p:sp>
      <p:sp>
        <p:nvSpPr>
          <p:cNvPr id="8" name="TextBox 1"/>
          <p:cNvSpPr txBox="1"/>
          <p:nvPr/>
        </p:nvSpPr>
        <p:spPr>
          <a:xfrm>
            <a:off x="10922478" y="2038067"/>
            <a:ext cx="909264" cy="4063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smtClean="0">
                <a:solidFill>
                  <a:srgbClr val="FF0000"/>
                </a:solidFill>
                <a:latin typeface="Arial" panose="020B0604020202020204" pitchFamily="34" charset="0"/>
                <a:cs typeface="Arial" panose="020B0604020202020204" pitchFamily="34" charset="0"/>
              </a:rPr>
              <a:t>66,5</a:t>
            </a:r>
            <a:endParaRPr lang="en-US" sz="900" dirty="0">
              <a:solidFill>
                <a:srgbClr val="FF0000"/>
              </a:solidFill>
              <a:latin typeface="Arial" panose="020B0604020202020204" pitchFamily="34" charset="0"/>
              <a:cs typeface="Arial" panose="020B0604020202020204" pitchFamily="34" charset="0"/>
            </a:endParaRPr>
          </a:p>
        </p:txBody>
      </p:sp>
      <p:sp>
        <p:nvSpPr>
          <p:cNvPr id="9" name="TextBox 1"/>
          <p:cNvSpPr txBox="1"/>
          <p:nvPr/>
        </p:nvSpPr>
        <p:spPr>
          <a:xfrm>
            <a:off x="11368406" y="2901501"/>
            <a:ext cx="909264" cy="4063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smtClean="0">
                <a:solidFill>
                  <a:srgbClr val="FF0000"/>
                </a:solidFill>
                <a:latin typeface="Arial" panose="020B0604020202020204" pitchFamily="34" charset="0"/>
                <a:cs typeface="Arial" panose="020B0604020202020204" pitchFamily="34" charset="0"/>
              </a:rPr>
              <a:t>51692</a:t>
            </a:r>
            <a:endParaRPr lang="en-US" sz="900" dirty="0">
              <a:solidFill>
                <a:srgbClr val="FF0000"/>
              </a:solidFill>
              <a:latin typeface="Arial" panose="020B0604020202020204" pitchFamily="34" charset="0"/>
              <a:cs typeface="Arial" panose="020B0604020202020204" pitchFamily="34" charset="0"/>
            </a:endParaRPr>
          </a:p>
        </p:txBody>
      </p:sp>
      <p:sp>
        <p:nvSpPr>
          <p:cNvPr id="10" name="TextBox 1"/>
          <p:cNvSpPr txBox="1"/>
          <p:nvPr/>
        </p:nvSpPr>
        <p:spPr>
          <a:xfrm>
            <a:off x="11475086" y="1322388"/>
            <a:ext cx="627519" cy="328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smtClean="0">
                <a:latin typeface="Arial" panose="020B0604020202020204" pitchFamily="34" charset="0"/>
                <a:cs typeface="Arial" panose="020B0604020202020204" pitchFamily="34" charset="0"/>
              </a:rPr>
              <a:t>$/t</a:t>
            </a:r>
            <a:endParaRPr lang="en-US"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02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9846" y="0"/>
            <a:ext cx="5782994" cy="1325563"/>
          </a:xfrm>
        </p:spPr>
        <p:txBody>
          <a:bodyPr>
            <a:normAutofit/>
          </a:bodyPr>
          <a:lstStyle/>
          <a:p>
            <a:r>
              <a:rPr lang="fr-FR" sz="3600" b="1" dirty="0" smtClean="0">
                <a:latin typeface="Arial" panose="020B0604020202020204" pitchFamily="34" charset="0"/>
                <a:cs typeface="Arial" panose="020B0604020202020204" pitchFamily="34" charset="0"/>
              </a:rPr>
              <a:t>Cobalt</a:t>
            </a:r>
            <a:r>
              <a:rPr lang="fr-FR" sz="4000" b="1" dirty="0" smtClean="0">
                <a:latin typeface="Arial" panose="020B0604020202020204" pitchFamily="34" charset="0"/>
                <a:cs typeface="Arial" panose="020B0604020202020204" pitchFamily="34" charset="0"/>
              </a:rPr>
              <a:t> </a:t>
            </a:r>
            <a:r>
              <a:rPr lang="fr-FR" dirty="0" smtClean="0"/>
              <a:t/>
            </a:r>
            <a:br>
              <a:rPr lang="fr-FR" dirty="0" smtClean="0"/>
            </a:br>
            <a:r>
              <a:rPr lang="fr-FR" sz="2400" dirty="0" err="1" smtClean="0">
                <a:latin typeface="Arial" panose="020B0604020202020204" pitchFamily="34" charset="0"/>
                <a:cs typeface="Arial" panose="020B0604020202020204" pitchFamily="34" charset="0"/>
              </a:rPr>
              <a:t>Cobalt</a:t>
            </a:r>
            <a:r>
              <a:rPr lang="fr-FR" sz="2400" dirty="0" smtClean="0">
                <a:latin typeface="Arial" panose="020B0604020202020204" pitchFamily="34" charset="0"/>
                <a:cs typeface="Arial" panose="020B0604020202020204" pitchFamily="34" charset="0"/>
              </a:rPr>
              <a:t> T1 2017 vs T1 2016</a:t>
            </a:r>
            <a:endParaRPr lang="fr-FR"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12023409"/>
              </p:ext>
            </p:extLst>
          </p:nvPr>
        </p:nvGraphicFramePr>
        <p:xfrm>
          <a:off x="5616910" y="1067143"/>
          <a:ext cx="6300632" cy="4815840"/>
        </p:xfrm>
        <a:graphic>
          <a:graphicData uri="http://schemas.openxmlformats.org/drawingml/2006/table">
            <a:tbl>
              <a:tblPr firstRow="1" bandRow="1">
                <a:tableStyleId>{93296810-A885-4BE3-A3E7-6D5BEEA58F35}</a:tableStyleId>
              </a:tblPr>
              <a:tblGrid>
                <a:gridCol w="4952004">
                  <a:extLst>
                    <a:ext uri="{9D8B030D-6E8A-4147-A177-3AD203B41FA5}">
                      <a16:colId xmlns:a16="http://schemas.microsoft.com/office/drawing/2014/main" val="878719215"/>
                    </a:ext>
                  </a:extLst>
                </a:gridCol>
                <a:gridCol w="1348628">
                  <a:extLst>
                    <a:ext uri="{9D8B030D-6E8A-4147-A177-3AD203B41FA5}">
                      <a16:colId xmlns:a16="http://schemas.microsoft.com/office/drawing/2014/main" val="1590290578"/>
                    </a:ext>
                  </a:extLst>
                </a:gridCol>
              </a:tblGrid>
              <a:tr h="370840">
                <a:tc>
                  <a:txBody>
                    <a:bodyPr/>
                    <a:lstStyle/>
                    <a:p>
                      <a:endParaRPr lang="en-US" sz="2000" dirty="0"/>
                    </a:p>
                  </a:txBody>
                  <a:tcPr>
                    <a:noFill/>
                  </a:tcPr>
                </a:tc>
                <a:tc>
                  <a:txBody>
                    <a:bodyPr/>
                    <a:lstStyle/>
                    <a:p>
                      <a:pPr algn="r"/>
                      <a:endParaRPr lang="en-US" sz="2000" dirty="0"/>
                    </a:p>
                  </a:txBody>
                  <a:tcPr>
                    <a:noFill/>
                  </a:tcPr>
                </a:tc>
                <a:extLst>
                  <a:ext uri="{0D108BD9-81ED-4DB2-BD59-A6C34878D82A}">
                    <a16:rowId xmlns:a16="http://schemas.microsoft.com/office/drawing/2014/main" val="813471367"/>
                  </a:ext>
                </a:extLst>
              </a:tr>
              <a:tr h="370840">
                <a:tc>
                  <a:txBody>
                    <a:bodyPr/>
                    <a:lstStyle/>
                    <a:p>
                      <a:pPr marL="285750" indent="-28575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Production :   16 619 t </a:t>
                      </a:r>
                      <a:endParaRPr lang="fr-FR" sz="2000" noProof="0" dirty="0"/>
                    </a:p>
                  </a:txBody>
                  <a:tcPr>
                    <a:noFill/>
                  </a:tcPr>
                </a:tc>
                <a:tc>
                  <a:txBody>
                    <a:bodyPr/>
                    <a:lstStyle/>
                    <a:p>
                      <a:pPr algn="r"/>
                      <a:r>
                        <a:rPr lang="en-US" sz="2000" dirty="0" smtClean="0">
                          <a:latin typeface="Arial" panose="020B0604020202020204" pitchFamily="34" charset="0"/>
                          <a:cs typeface="Arial" panose="020B0604020202020204" pitchFamily="34" charset="0"/>
                        </a:rPr>
                        <a:t>+22 % </a:t>
                      </a:r>
                      <a:endParaRPr lang="en-US" sz="2000" dirty="0"/>
                    </a:p>
                  </a:txBody>
                  <a:tcPr>
                    <a:noFill/>
                  </a:tcPr>
                </a:tc>
                <a:extLst>
                  <a:ext uri="{0D108BD9-81ED-4DB2-BD59-A6C34878D82A}">
                    <a16:rowId xmlns:a16="http://schemas.microsoft.com/office/drawing/2014/main" val="426607648"/>
                  </a:ext>
                </a:extLst>
              </a:tr>
              <a:tr h="370840">
                <a:tc>
                  <a:txBody>
                    <a:bodyPr/>
                    <a:lstStyle/>
                    <a:p>
                      <a:pPr marL="285750" indent="-28575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Exportations : 20 241 t </a:t>
                      </a:r>
                      <a:endParaRPr lang="fr-FR" sz="2000" noProof="0" dirty="0"/>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+23 %</a:t>
                      </a:r>
                      <a:endParaRPr lang="en-US" sz="2000" dirty="0"/>
                    </a:p>
                  </a:txBody>
                  <a:tcPr>
                    <a:noFill/>
                  </a:tcPr>
                </a:tc>
                <a:extLst>
                  <a:ext uri="{0D108BD9-81ED-4DB2-BD59-A6C34878D82A}">
                    <a16:rowId xmlns:a16="http://schemas.microsoft.com/office/drawing/2014/main" val="1850244306"/>
                  </a:ext>
                </a:extLst>
              </a:tr>
              <a:tr h="370840">
                <a:tc>
                  <a:txBody>
                    <a:bodyPr/>
                    <a:lstStyle/>
                    <a:p>
                      <a:pPr marL="285750" indent="-285750">
                        <a:buFont typeface="Arial" panose="020B0604020202020204" pitchFamily="34" charset="0"/>
                        <a:buChar char="•"/>
                      </a:pPr>
                      <a:r>
                        <a:rPr lang="fr-FR" sz="2000" noProof="0" dirty="0" smtClean="0">
                          <a:latin typeface="Arial" panose="020B0604020202020204" pitchFamily="34" charset="0"/>
                          <a:cs typeface="Arial" panose="020B0604020202020204" pitchFamily="34" charset="0"/>
                        </a:rPr>
                        <a:t>Prévision de production pour 2017</a:t>
                      </a:r>
                      <a:endParaRPr lang="fr-FR" sz="2000" noProof="0" dirty="0"/>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+3,4 </a:t>
                      </a:r>
                      <a:r>
                        <a:rPr lang="en-US" sz="2000" dirty="0" smtClean="0">
                          <a:latin typeface="Arial" panose="020B0604020202020204" pitchFamily="34" charset="0"/>
                          <a:cs typeface="Arial" panose="020B0604020202020204" pitchFamily="34" charset="0"/>
                        </a:rPr>
                        <a:t>%</a:t>
                      </a:r>
                      <a:endParaRPr lang="en-US" sz="2000" dirty="0"/>
                    </a:p>
                  </a:txBody>
                  <a:tcPr>
                    <a:noFill/>
                  </a:tcPr>
                </a:tc>
                <a:extLst>
                  <a:ext uri="{0D108BD9-81ED-4DB2-BD59-A6C34878D82A}">
                    <a16:rowId xmlns:a16="http://schemas.microsoft.com/office/drawing/2014/main" val="5126975"/>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RDC, 1</a:t>
                      </a:r>
                      <a:r>
                        <a:rPr lang="fr-FR" sz="2000" baseline="30000" noProof="0" dirty="0" smtClean="0">
                          <a:latin typeface="Arial" panose="020B0604020202020204" pitchFamily="34" charset="0"/>
                          <a:cs typeface="Arial" panose="020B0604020202020204" pitchFamily="34" charset="0"/>
                        </a:rPr>
                        <a:t>er</a:t>
                      </a:r>
                      <a:r>
                        <a:rPr lang="fr-FR" sz="2000" noProof="0" dirty="0" smtClean="0">
                          <a:latin typeface="Arial" panose="020B0604020202020204" pitchFamily="34" charset="0"/>
                          <a:cs typeface="Arial" panose="020B0604020202020204" pitchFamily="34" charset="0"/>
                        </a:rPr>
                        <a:t> producteur mondial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000" noProof="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Hausse</a:t>
                      </a:r>
                      <a:r>
                        <a:rPr lang="fr-FR" sz="2000" baseline="0" noProof="0" dirty="0" smtClean="0">
                          <a:latin typeface="Arial" panose="020B0604020202020204" pitchFamily="34" charset="0"/>
                          <a:cs typeface="Arial" panose="020B0604020202020204" pitchFamily="34" charset="0"/>
                        </a:rPr>
                        <a:t> </a:t>
                      </a:r>
                      <a:r>
                        <a:rPr lang="fr-FR" sz="2000" baseline="0" noProof="0" dirty="0" smtClean="0">
                          <a:latin typeface="Arial" panose="020B0604020202020204" pitchFamily="34" charset="0"/>
                          <a:cs typeface="Arial" panose="020B0604020202020204" pitchFamily="34" charset="0"/>
                        </a:rPr>
                        <a:t>du cours de </a:t>
                      </a:r>
                      <a:r>
                        <a:rPr lang="fr-FR" sz="2000" noProof="0" dirty="0" smtClean="0">
                          <a:latin typeface="Arial" panose="020B0604020202020204" pitchFamily="34" charset="0"/>
                          <a:cs typeface="Arial" panose="020B0604020202020204" pitchFamily="34" charset="0"/>
                        </a:rPr>
                        <a:t>22 000 $/t to 56 000$/t en une </a:t>
                      </a:r>
                      <a:r>
                        <a:rPr lang="fr-FR" sz="2000" noProof="0" dirty="0" smtClean="0">
                          <a:latin typeface="Arial" panose="020B0604020202020204" pitchFamily="34" charset="0"/>
                          <a:cs typeface="Arial" panose="020B0604020202020204" pitchFamily="34" charset="0"/>
                        </a:rPr>
                        <a:t>année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smtClean="0">
                          <a:latin typeface="Arial" panose="020B0604020202020204" pitchFamily="34" charset="0"/>
                          <a:cs typeface="Arial" panose="020B0604020202020204" pitchFamily="34" charset="0"/>
                        </a:rPr>
                        <a:t>Percée attendue de l’usage du cobalt dans les batteries de véhicules électriques</a:t>
                      </a:r>
                      <a:endParaRPr lang="fr-FR" sz="2000" noProof="0" dirty="0"/>
                    </a:p>
                  </a:txBody>
                  <a:tcPr>
                    <a:noFill/>
                  </a:tcPr>
                </a:tc>
                <a:tc hMerge="1">
                  <a:txBody>
                    <a:bodyPr/>
                    <a:lstStyle/>
                    <a:p>
                      <a:pPr algn="r"/>
                      <a:endParaRPr lang="en-US" dirty="0"/>
                    </a:p>
                  </a:txBody>
                  <a:tcPr/>
                </a:tc>
                <a:extLst>
                  <a:ext uri="{0D108BD9-81ED-4DB2-BD59-A6C34878D82A}">
                    <a16:rowId xmlns:a16="http://schemas.microsoft.com/office/drawing/2014/main" val="714180748"/>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noProof="0" dirty="0" smtClean="0">
                          <a:latin typeface="Arial" panose="020B0604020202020204" pitchFamily="34" charset="0"/>
                          <a:cs typeface="Arial" panose="020B0604020202020204" pitchFamily="34" charset="0"/>
                        </a:rPr>
                        <a:t>Le retour de Katanga Mining </a:t>
                      </a:r>
                      <a:r>
                        <a:rPr lang="fr-FR" sz="2000" noProof="0" dirty="0" smtClean="0">
                          <a:latin typeface="Arial" panose="020B0604020202020204" pitchFamily="34" charset="0"/>
                          <a:cs typeface="Arial" panose="020B0604020202020204" pitchFamily="34" charset="0"/>
                        </a:rPr>
                        <a:t>KCC pourrait augmenter </a:t>
                      </a:r>
                      <a:r>
                        <a:rPr lang="fr-FR" sz="2000" noProof="0" dirty="0" smtClean="0">
                          <a:latin typeface="Arial" panose="020B0604020202020204" pitchFamily="34" charset="0"/>
                          <a:cs typeface="Arial" panose="020B0604020202020204" pitchFamily="34" charset="0"/>
                        </a:rPr>
                        <a:t>la production </a:t>
                      </a:r>
                      <a:r>
                        <a:rPr lang="fr-FR" sz="2000" noProof="0" dirty="0" smtClean="0">
                          <a:latin typeface="Arial" panose="020B0604020202020204" pitchFamily="34" charset="0"/>
                          <a:cs typeface="Arial" panose="020B0604020202020204" pitchFamily="34" charset="0"/>
                        </a:rPr>
                        <a:t>de </a:t>
                      </a:r>
                      <a:r>
                        <a:rPr lang="fr-FR" sz="2000" noProof="0" dirty="0" smtClean="0">
                          <a:latin typeface="Arial" panose="020B0604020202020204" pitchFamily="34" charset="0"/>
                          <a:cs typeface="Arial" panose="020B0604020202020204" pitchFamily="34" charset="0"/>
                        </a:rPr>
                        <a:t>plus de 20 </a:t>
                      </a:r>
                      <a:r>
                        <a:rPr lang="fr-FR" sz="2000" noProof="0" dirty="0" smtClean="0">
                          <a:latin typeface="Arial" panose="020B0604020202020204" pitchFamily="34" charset="0"/>
                          <a:cs typeface="Arial" panose="020B0604020202020204" pitchFamily="34" charset="0"/>
                        </a:rPr>
                        <a:t>%; </a:t>
                      </a:r>
                      <a:r>
                        <a:rPr lang="fr-FR" sz="2000" noProof="0" dirty="0" smtClean="0">
                          <a:latin typeface="Arial" panose="020B0604020202020204" pitchFamily="34" charset="0"/>
                          <a:cs typeface="Arial" panose="020B0604020202020204" pitchFamily="34" charset="0"/>
                        </a:rPr>
                        <a:t>avec</a:t>
                      </a:r>
                      <a:r>
                        <a:rPr lang="fr-FR" sz="2000" baseline="0" noProof="0" dirty="0" smtClean="0">
                          <a:latin typeface="Arial" panose="020B0604020202020204" pitchFamily="34" charset="0"/>
                          <a:cs typeface="Arial" panose="020B0604020202020204" pitchFamily="34" charset="0"/>
                        </a:rPr>
                        <a:t> ralentissement de la hausse des cours</a:t>
                      </a:r>
                      <a:r>
                        <a:rPr lang="fr-FR" sz="2000" noProof="0" dirty="0" smtClean="0">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000" noProof="0" dirty="0"/>
                    </a:p>
                  </a:txBody>
                  <a:tcPr>
                    <a:noFill/>
                  </a:tcPr>
                </a:tc>
                <a:tc hMerge="1">
                  <a:txBody>
                    <a:bodyPr/>
                    <a:lstStyle/>
                    <a:p>
                      <a:pPr algn="r"/>
                      <a:endParaRPr lang="en-US" dirty="0"/>
                    </a:p>
                  </a:txBody>
                  <a:tcPr/>
                </a:tc>
                <a:extLst>
                  <a:ext uri="{0D108BD9-81ED-4DB2-BD59-A6C34878D82A}">
                    <a16:rowId xmlns:a16="http://schemas.microsoft.com/office/drawing/2014/main" val="406467269"/>
                  </a:ext>
                </a:extLst>
              </a:tr>
            </a:tbl>
          </a:graphicData>
        </a:graphic>
      </p:graphicFrame>
    </p:spTree>
    <p:extLst>
      <p:ext uri="{BB962C8B-B14F-4D97-AF65-F5344CB8AC3E}">
        <p14:creationId xmlns:p14="http://schemas.microsoft.com/office/powerpoint/2010/main" val="190248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608" y="0"/>
            <a:ext cx="10515600" cy="1325563"/>
          </a:xfrm>
        </p:spPr>
        <p:txBody>
          <a:bodyPr>
            <a:normAutofit/>
          </a:bodyPr>
          <a:lstStyle/>
          <a:p>
            <a:r>
              <a:rPr lang="fr-FR" sz="3600" b="1" dirty="0" smtClean="0">
                <a:latin typeface="Arial" panose="020B0604020202020204" pitchFamily="34" charset="0"/>
                <a:cs typeface="Arial" panose="020B0604020202020204" pitchFamily="34" charset="0"/>
              </a:rPr>
              <a:t>Cuivre cathodique &amp; cobalt électro</a:t>
            </a:r>
            <a:endParaRPr lang="en-US" sz="36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613608" y="1765468"/>
          <a:ext cx="5089360" cy="2225040"/>
        </p:xfrm>
        <a:graphic>
          <a:graphicData uri="http://schemas.openxmlformats.org/drawingml/2006/table">
            <a:tbl>
              <a:tblPr firstRow="1" bandRow="1">
                <a:tableStyleId>{21E4AEA4-8DFA-4A89-87EB-49C32662AFE0}</a:tableStyleId>
              </a:tblPr>
              <a:tblGrid>
                <a:gridCol w="842213">
                  <a:extLst>
                    <a:ext uri="{9D8B030D-6E8A-4147-A177-3AD203B41FA5}">
                      <a16:colId xmlns:a16="http://schemas.microsoft.com/office/drawing/2014/main" val="3359498563"/>
                    </a:ext>
                  </a:extLst>
                </a:gridCol>
                <a:gridCol w="1383631">
                  <a:extLst>
                    <a:ext uri="{9D8B030D-6E8A-4147-A177-3AD203B41FA5}">
                      <a16:colId xmlns:a16="http://schemas.microsoft.com/office/drawing/2014/main" val="203971654"/>
                    </a:ext>
                  </a:extLst>
                </a:gridCol>
                <a:gridCol w="1491916">
                  <a:extLst>
                    <a:ext uri="{9D8B030D-6E8A-4147-A177-3AD203B41FA5}">
                      <a16:colId xmlns:a16="http://schemas.microsoft.com/office/drawing/2014/main" val="754297979"/>
                    </a:ext>
                  </a:extLst>
                </a:gridCol>
                <a:gridCol w="1371600">
                  <a:extLst>
                    <a:ext uri="{9D8B030D-6E8A-4147-A177-3AD203B41FA5}">
                      <a16:colId xmlns:a16="http://schemas.microsoft.com/office/drawing/2014/main" val="1437655133"/>
                    </a:ext>
                  </a:extLst>
                </a:gridCol>
              </a:tblGrid>
              <a:tr h="370840">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Cu cathodes</a:t>
                      </a:r>
                      <a:endParaRPr lang="en-US"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Cu total</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6863730"/>
                  </a:ext>
                </a:extLst>
              </a:tr>
              <a:tr h="370840">
                <a:tc>
                  <a:txBody>
                    <a:bodyPr/>
                    <a:lstStyle/>
                    <a:p>
                      <a:r>
                        <a:rPr lang="fr-FR" sz="1400" dirty="0" smtClean="0">
                          <a:latin typeface="Arial" panose="020B0604020202020204" pitchFamily="34" charset="0"/>
                          <a:cs typeface="Arial" panose="020B0604020202020204" pitchFamily="34" charset="0"/>
                        </a:rPr>
                        <a:t>2013</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684 653</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914 631</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74,9%</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4582454"/>
                  </a:ext>
                </a:extLst>
              </a:tr>
              <a:tr h="370840">
                <a:tc>
                  <a:txBody>
                    <a:bodyPr/>
                    <a:lstStyle/>
                    <a:p>
                      <a:r>
                        <a:rPr lang="fr-FR" sz="1400" dirty="0" smtClean="0">
                          <a:latin typeface="Arial" panose="020B0604020202020204" pitchFamily="34" charset="0"/>
                          <a:cs typeface="Arial" panose="020B0604020202020204" pitchFamily="34" charset="0"/>
                        </a:rPr>
                        <a:t>2014</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866 595</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1 029 800</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84,2%</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2440673"/>
                  </a:ext>
                </a:extLst>
              </a:tr>
              <a:tr h="370840">
                <a:tc>
                  <a:txBody>
                    <a:bodyPr/>
                    <a:lstStyle/>
                    <a:p>
                      <a:r>
                        <a:rPr lang="fr-FR" sz="1400" dirty="0" smtClean="0">
                          <a:latin typeface="Arial" panose="020B0604020202020204" pitchFamily="34" charset="0"/>
                          <a:cs typeface="Arial" panose="020B0604020202020204" pitchFamily="34" charset="0"/>
                        </a:rPr>
                        <a:t>2015</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886 306</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995 805</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89,0%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087339"/>
                  </a:ext>
                </a:extLst>
              </a:tr>
              <a:tr h="370840">
                <a:tc>
                  <a:txBody>
                    <a:bodyPr/>
                    <a:lstStyle/>
                    <a:p>
                      <a:r>
                        <a:rPr lang="fr-FR" sz="1400" dirty="0" smtClean="0">
                          <a:latin typeface="Arial" panose="020B0604020202020204" pitchFamily="34" charset="0"/>
                          <a:cs typeface="Arial" panose="020B0604020202020204" pitchFamily="34" charset="0"/>
                        </a:rPr>
                        <a:t>2016</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413 258</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489 207</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84,5%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7435083"/>
                  </a:ext>
                </a:extLst>
              </a:tr>
              <a:tr h="370840">
                <a:tc>
                  <a:txBody>
                    <a:bodyPr/>
                    <a:lstStyle/>
                    <a:p>
                      <a:r>
                        <a:rPr lang="fr-FR" sz="1400" dirty="0" smtClean="0">
                          <a:latin typeface="Arial" panose="020B0604020202020204" pitchFamily="34" charset="0"/>
                          <a:cs typeface="Arial" panose="020B0604020202020204" pitchFamily="34" charset="0"/>
                        </a:rPr>
                        <a:t>2017</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199 029</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261</a:t>
                      </a:r>
                      <a:r>
                        <a:rPr lang="fr-FR" sz="1400" baseline="0" dirty="0" smtClean="0">
                          <a:latin typeface="Arial" panose="020B0604020202020204" pitchFamily="34" charset="0"/>
                          <a:cs typeface="Arial" panose="020B0604020202020204" pitchFamily="34" charset="0"/>
                        </a:rPr>
                        <a:t> 563</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76,1%</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2745448"/>
                  </a:ext>
                </a:extLst>
              </a:tr>
            </a:tbl>
          </a:graphicData>
        </a:graphic>
      </p:graphicFrame>
      <p:graphicFrame>
        <p:nvGraphicFramePr>
          <p:cNvPr id="6" name="Content Placeholder 3"/>
          <p:cNvGraphicFramePr>
            <a:graphicFrameLocks/>
          </p:cNvGraphicFramePr>
          <p:nvPr/>
        </p:nvGraphicFramePr>
        <p:xfrm>
          <a:off x="6096000" y="1765468"/>
          <a:ext cx="5089360" cy="2225040"/>
        </p:xfrm>
        <a:graphic>
          <a:graphicData uri="http://schemas.openxmlformats.org/drawingml/2006/table">
            <a:tbl>
              <a:tblPr firstRow="1" bandRow="1">
                <a:tableStyleId>{93296810-A885-4BE3-A3E7-6D5BEEA58F35}</a:tableStyleId>
              </a:tblPr>
              <a:tblGrid>
                <a:gridCol w="842213">
                  <a:extLst>
                    <a:ext uri="{9D8B030D-6E8A-4147-A177-3AD203B41FA5}">
                      <a16:colId xmlns:a16="http://schemas.microsoft.com/office/drawing/2014/main" val="3359498563"/>
                    </a:ext>
                  </a:extLst>
                </a:gridCol>
                <a:gridCol w="1383631">
                  <a:extLst>
                    <a:ext uri="{9D8B030D-6E8A-4147-A177-3AD203B41FA5}">
                      <a16:colId xmlns:a16="http://schemas.microsoft.com/office/drawing/2014/main" val="203971654"/>
                    </a:ext>
                  </a:extLst>
                </a:gridCol>
                <a:gridCol w="1491916">
                  <a:extLst>
                    <a:ext uri="{9D8B030D-6E8A-4147-A177-3AD203B41FA5}">
                      <a16:colId xmlns:a16="http://schemas.microsoft.com/office/drawing/2014/main" val="754297979"/>
                    </a:ext>
                  </a:extLst>
                </a:gridCol>
                <a:gridCol w="1371600">
                  <a:extLst>
                    <a:ext uri="{9D8B030D-6E8A-4147-A177-3AD203B41FA5}">
                      <a16:colId xmlns:a16="http://schemas.microsoft.com/office/drawing/2014/main" val="1437655133"/>
                    </a:ext>
                  </a:extLst>
                </a:gridCol>
              </a:tblGrid>
              <a:tr h="370840">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Co électro</a:t>
                      </a:r>
                      <a:endParaRPr lang="en-US"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Co total</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6863730"/>
                  </a:ext>
                </a:extLst>
              </a:tr>
              <a:tr h="370840">
                <a:tc>
                  <a:txBody>
                    <a:bodyPr/>
                    <a:lstStyle/>
                    <a:p>
                      <a:r>
                        <a:rPr lang="fr-FR" sz="1400" dirty="0" smtClean="0">
                          <a:latin typeface="Arial" panose="020B0604020202020204" pitchFamily="34" charset="0"/>
                          <a:cs typeface="Arial" panose="020B0604020202020204" pitchFamily="34" charset="0"/>
                        </a:rPr>
                        <a:t>2013</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2 828</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58 357</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4,8%</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4582454"/>
                  </a:ext>
                </a:extLst>
              </a:tr>
              <a:tr h="370840">
                <a:tc>
                  <a:txBody>
                    <a:bodyPr/>
                    <a:lstStyle/>
                    <a:p>
                      <a:r>
                        <a:rPr lang="fr-FR" sz="1400" dirty="0" smtClean="0">
                          <a:latin typeface="Arial" panose="020B0604020202020204" pitchFamily="34" charset="0"/>
                          <a:cs typeface="Arial" panose="020B0604020202020204" pitchFamily="34" charset="0"/>
                        </a:rPr>
                        <a:t>2014</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2</a:t>
                      </a:r>
                      <a:r>
                        <a:rPr lang="fr-FR" sz="1400" baseline="0" dirty="0" smtClean="0">
                          <a:latin typeface="Arial" panose="020B0604020202020204" pitchFamily="34" charset="0"/>
                          <a:cs typeface="Arial" panose="020B0604020202020204" pitchFamily="34" charset="0"/>
                        </a:rPr>
                        <a:t> 935</a:t>
                      </a:r>
                      <a:endParaRPr lang="fr-FR" sz="1400" dirty="0" smtClean="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66 915</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4,4%</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2440673"/>
                  </a:ext>
                </a:extLst>
              </a:tr>
              <a:tr h="370840">
                <a:tc>
                  <a:txBody>
                    <a:bodyPr/>
                    <a:lstStyle/>
                    <a:p>
                      <a:r>
                        <a:rPr lang="fr-FR" sz="1400" dirty="0" smtClean="0">
                          <a:latin typeface="Arial" panose="020B0604020202020204" pitchFamily="34" charset="0"/>
                          <a:cs typeface="Arial" panose="020B0604020202020204" pitchFamily="34" charset="0"/>
                        </a:rPr>
                        <a:t>2015</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3 129</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69 328</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4,5%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087339"/>
                  </a:ext>
                </a:extLst>
              </a:tr>
              <a:tr h="370840">
                <a:tc>
                  <a:txBody>
                    <a:bodyPr/>
                    <a:lstStyle/>
                    <a:p>
                      <a:r>
                        <a:rPr lang="fr-FR" sz="1400" dirty="0" smtClean="0">
                          <a:latin typeface="Arial" panose="020B0604020202020204" pitchFamily="34" charset="0"/>
                          <a:cs typeface="Arial" panose="020B0604020202020204" pitchFamily="34" charset="0"/>
                        </a:rPr>
                        <a:t>2016</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16</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19 151</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0,1%</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7435083"/>
                  </a:ext>
                </a:extLst>
              </a:tr>
              <a:tr h="370840">
                <a:tc>
                  <a:txBody>
                    <a:bodyPr/>
                    <a:lstStyle/>
                    <a:p>
                      <a:r>
                        <a:rPr lang="fr-FR" sz="1400" dirty="0" smtClean="0">
                          <a:latin typeface="Arial" panose="020B0604020202020204" pitchFamily="34" charset="0"/>
                          <a:cs typeface="Arial" panose="020B0604020202020204" pitchFamily="34" charset="0"/>
                        </a:rPr>
                        <a:t>2017</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44</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16 619</a:t>
                      </a:r>
                      <a:endParaRPr lang="en-US" sz="1400" dirty="0">
                        <a:latin typeface="Arial" panose="020B0604020202020204" pitchFamily="34" charset="0"/>
                        <a:cs typeface="Arial" panose="020B0604020202020204" pitchFamily="34" charset="0"/>
                      </a:endParaRPr>
                    </a:p>
                  </a:txBody>
                  <a:tcPr/>
                </a:tc>
                <a:tc>
                  <a:txBody>
                    <a:bodyPr/>
                    <a:lstStyle/>
                    <a:p>
                      <a:pPr algn="r"/>
                      <a:r>
                        <a:rPr lang="fr-FR" sz="1400" dirty="0" smtClean="0">
                          <a:latin typeface="Arial" panose="020B0604020202020204" pitchFamily="34" charset="0"/>
                          <a:cs typeface="Arial" panose="020B0604020202020204" pitchFamily="34" charset="0"/>
                        </a:rPr>
                        <a:t>0,3%</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2745448"/>
                  </a:ext>
                </a:extLst>
              </a:tr>
            </a:tbl>
          </a:graphicData>
        </a:graphic>
      </p:graphicFrame>
      <p:sp>
        <p:nvSpPr>
          <p:cNvPr id="7" name="TextBox 6"/>
          <p:cNvSpPr txBox="1"/>
          <p:nvPr/>
        </p:nvSpPr>
        <p:spPr>
          <a:xfrm>
            <a:off x="6096000" y="4102768"/>
            <a:ext cx="4045146" cy="461665"/>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Poursuite de l’arrêt de production pour KCC SA</a:t>
            </a:r>
          </a:p>
          <a:p>
            <a:r>
              <a:rPr lang="fr-FR" sz="1200" dirty="0" smtClean="0">
                <a:latin typeface="Arial" panose="020B0604020202020204" pitchFamily="34" charset="0"/>
                <a:cs typeface="Arial" panose="020B0604020202020204" pitchFamily="34" charset="0"/>
              </a:rPr>
              <a:t>La Gécamines n’a produit que 44 </a:t>
            </a:r>
            <a:r>
              <a:rPr lang="fr-FR" sz="1200" dirty="0" err="1" smtClean="0">
                <a:latin typeface="Arial" panose="020B0604020202020204" pitchFamily="34" charset="0"/>
                <a:cs typeface="Arial" panose="020B0604020202020204" pitchFamily="34" charset="0"/>
              </a:rPr>
              <a:t>tCo</a:t>
            </a:r>
            <a:r>
              <a:rPr lang="fr-FR" sz="1200" dirty="0" smtClean="0">
                <a:latin typeface="Arial" panose="020B0604020202020204" pitchFamily="34" charset="0"/>
                <a:cs typeface="Arial" panose="020B0604020202020204" pitchFamily="34" charset="0"/>
              </a:rPr>
              <a:t> électro au T1 2017</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154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10610</TotalTime>
  <Words>1244</Words>
  <Application>Microsoft Office PowerPoint</Application>
  <PresentationFormat>Widescreen</PresentationFormat>
  <Paragraphs>290</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Sommaire</vt:lpstr>
      <vt:lpstr>Allure de la production</vt:lpstr>
      <vt:lpstr>Cuivre</vt:lpstr>
      <vt:lpstr>Cuivre 1e trimestre 2017 vs 1e trimestre 2016</vt:lpstr>
      <vt:lpstr>Cobalt  </vt:lpstr>
      <vt:lpstr>Cobalt  Cobalt T1 2017 vs T1 2016</vt:lpstr>
      <vt:lpstr>Cuivre cathodique &amp; cobalt électro</vt:lpstr>
      <vt:lpstr>Or  </vt:lpstr>
      <vt:lpstr>Or  </vt:lpstr>
      <vt:lpstr>Diamants  </vt:lpstr>
      <vt:lpstr>Diamants  T1 2017 vs T1 2016</vt:lpstr>
      <vt:lpstr>Zinc   </vt:lpstr>
      <vt:lpstr>Zinc  T1 2017 vs T1 2016 </vt:lpstr>
      <vt:lpstr>3T</vt:lpstr>
      <vt:lpstr>3T – Tungstène, Tantale, Étain  T1 2017 vs T1 2016 </vt:lpstr>
      <vt:lpstr>3T – Tungstène, Tantale, Étain   </vt:lpstr>
      <vt:lpstr>Perspectives</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Lukoji, Dieudonne</dc:creator>
  <cp:lastModifiedBy>Besnier, Jerome</cp:lastModifiedBy>
  <cp:revision>86</cp:revision>
  <dcterms:created xsi:type="dcterms:W3CDTF">2017-06-13T12:29:26Z</dcterms:created>
  <dcterms:modified xsi:type="dcterms:W3CDTF">2017-06-21T16:26:13Z</dcterms:modified>
</cp:coreProperties>
</file>